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93" r:id="rId1"/>
  </p:sldMasterIdLst>
  <p:handoutMasterIdLst>
    <p:handoutMasterId r:id="rId17"/>
  </p:handoutMasterIdLst>
  <p:sldIdLst>
    <p:sldId id="256" r:id="rId2"/>
    <p:sldId id="265" r:id="rId3"/>
    <p:sldId id="266" r:id="rId4"/>
    <p:sldId id="267" r:id="rId5"/>
    <p:sldId id="268" r:id="rId6"/>
    <p:sldId id="270" r:id="rId7"/>
    <p:sldId id="260" r:id="rId8"/>
    <p:sldId id="259" r:id="rId9"/>
    <p:sldId id="261" r:id="rId10"/>
    <p:sldId id="262" r:id="rId11"/>
    <p:sldId id="257" r:id="rId12"/>
    <p:sldId id="258" r:id="rId13"/>
    <p:sldId id="264" r:id="rId14"/>
    <p:sldId id="271" r:id="rId15"/>
    <p:sldId id="269" r:id="rId16"/>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78" y="1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3158F0-29E4-4B41-97B8-D1F607224453}" type="doc">
      <dgm:prSet loTypeId="urn:microsoft.com/office/officeart/2005/8/layout/process4" loCatId="process" qsTypeId="urn:microsoft.com/office/officeart/2005/8/quickstyle/simple1" qsCatId="simple" csTypeId="urn:microsoft.com/office/officeart/2005/8/colors/colorful1" csCatId="colorful"/>
      <dgm:spPr/>
      <dgm:t>
        <a:bodyPr/>
        <a:lstStyle/>
        <a:p>
          <a:endParaRPr lang="en-US"/>
        </a:p>
      </dgm:t>
    </dgm:pt>
    <dgm:pt modelId="{7FAAB2BF-E90D-483C-A8C0-7E241E7D37F3}">
      <dgm:prSet/>
      <dgm:spPr/>
      <dgm:t>
        <a:bodyPr/>
        <a:lstStyle/>
        <a:p>
          <a:r>
            <a:rPr lang="en-US"/>
            <a:t>José A. Rivera Delgado – Gerente de Compras y Contratos</a:t>
          </a:r>
        </a:p>
      </dgm:t>
    </dgm:pt>
    <dgm:pt modelId="{1205C3EA-1CFF-4308-82CC-4895044AD4FF}" type="parTrans" cxnId="{84713305-576B-4779-96E7-C8E3B1478E28}">
      <dgm:prSet/>
      <dgm:spPr/>
      <dgm:t>
        <a:bodyPr/>
        <a:lstStyle/>
        <a:p>
          <a:endParaRPr lang="en-US"/>
        </a:p>
      </dgm:t>
    </dgm:pt>
    <dgm:pt modelId="{6CBF31DB-33D7-4A41-950F-79CC64C96D2F}" type="sibTrans" cxnId="{84713305-576B-4779-96E7-C8E3B1478E28}">
      <dgm:prSet/>
      <dgm:spPr/>
      <dgm:t>
        <a:bodyPr/>
        <a:lstStyle/>
        <a:p>
          <a:endParaRPr lang="en-US"/>
        </a:p>
      </dgm:t>
    </dgm:pt>
    <dgm:pt modelId="{D0CB3385-EA95-40B9-89E8-CFEBFB6AE4A2}">
      <dgm:prSet/>
      <dgm:spPr/>
      <dgm:t>
        <a:bodyPr/>
        <a:lstStyle/>
        <a:p>
          <a:r>
            <a:rPr lang="en-US"/>
            <a:t>Miriam Morales Morales – Directora Interina de Adquisiciones y Compras</a:t>
          </a:r>
        </a:p>
      </dgm:t>
    </dgm:pt>
    <dgm:pt modelId="{326EAED6-9440-4697-ABC8-5E76EAF078F0}" type="parTrans" cxnId="{B4EE46DD-5909-405A-ABE4-5248CE0B0EE1}">
      <dgm:prSet/>
      <dgm:spPr/>
      <dgm:t>
        <a:bodyPr/>
        <a:lstStyle/>
        <a:p>
          <a:endParaRPr lang="en-US"/>
        </a:p>
      </dgm:t>
    </dgm:pt>
    <dgm:pt modelId="{A4B38856-D14C-4624-A1F4-C0C3DC43B6B6}" type="sibTrans" cxnId="{B4EE46DD-5909-405A-ABE4-5248CE0B0EE1}">
      <dgm:prSet/>
      <dgm:spPr/>
      <dgm:t>
        <a:bodyPr/>
        <a:lstStyle/>
        <a:p>
          <a:endParaRPr lang="en-US"/>
        </a:p>
      </dgm:t>
    </dgm:pt>
    <dgm:pt modelId="{7EF3095A-AD66-4471-ACA4-482352541ACE}">
      <dgm:prSet/>
      <dgm:spPr/>
      <dgm:t>
        <a:bodyPr/>
        <a:lstStyle/>
        <a:p>
          <a:r>
            <a:rPr lang="en-US"/>
            <a:t>Alexander Gandía – Ayudante del Administrador</a:t>
          </a:r>
        </a:p>
      </dgm:t>
    </dgm:pt>
    <dgm:pt modelId="{44D39427-ADB2-4ED1-9126-B75BBDFE4ED0}" type="parTrans" cxnId="{6D15C08F-A1B9-4A98-82D9-98C9C8C97F9F}">
      <dgm:prSet/>
      <dgm:spPr/>
      <dgm:t>
        <a:bodyPr/>
        <a:lstStyle/>
        <a:p>
          <a:endParaRPr lang="en-US"/>
        </a:p>
      </dgm:t>
    </dgm:pt>
    <dgm:pt modelId="{C452563F-B388-4382-91E4-DF7131329EDC}" type="sibTrans" cxnId="{6D15C08F-A1B9-4A98-82D9-98C9C8C97F9F}">
      <dgm:prSet/>
      <dgm:spPr/>
      <dgm:t>
        <a:bodyPr/>
        <a:lstStyle/>
        <a:p>
          <a:endParaRPr lang="en-US"/>
        </a:p>
      </dgm:t>
    </dgm:pt>
    <dgm:pt modelId="{CCFD0130-AEA7-4EB8-94E8-7AE7444A71ED}">
      <dgm:prSet/>
      <dgm:spPr/>
      <dgm:t>
        <a:bodyPr/>
        <a:lstStyle/>
        <a:p>
          <a:r>
            <a:rPr lang="en-US"/>
            <a:t>Luis Ezequiel Pérez Rodríguez – Adm.  Asociado  Administración de Proyectos</a:t>
          </a:r>
        </a:p>
      </dgm:t>
    </dgm:pt>
    <dgm:pt modelId="{314549C5-9E75-44E5-9D39-2CE372F8CD64}" type="parTrans" cxnId="{7AEDED7D-C9D1-4F0D-9656-32B87A191200}">
      <dgm:prSet/>
      <dgm:spPr/>
      <dgm:t>
        <a:bodyPr/>
        <a:lstStyle/>
        <a:p>
          <a:endParaRPr lang="en-US"/>
        </a:p>
      </dgm:t>
    </dgm:pt>
    <dgm:pt modelId="{82CB61B6-2454-4725-849B-5F0BD1A0FDDC}" type="sibTrans" cxnId="{7AEDED7D-C9D1-4F0D-9656-32B87A191200}">
      <dgm:prSet/>
      <dgm:spPr/>
      <dgm:t>
        <a:bodyPr/>
        <a:lstStyle/>
        <a:p>
          <a:endParaRPr lang="en-US"/>
        </a:p>
      </dgm:t>
    </dgm:pt>
    <dgm:pt modelId="{9648D796-6A89-4E87-B483-AD45FEFBC160}">
      <dgm:prSet/>
      <dgm:spPr/>
      <dgm:t>
        <a:bodyPr/>
        <a:lstStyle/>
        <a:p>
          <a:r>
            <a:rPr lang="en-US"/>
            <a:t>Ramón A. Calzada Jiménez – Director Servicios de Calidad de Vida</a:t>
          </a:r>
        </a:p>
      </dgm:t>
    </dgm:pt>
    <dgm:pt modelId="{E0D6D07B-23A6-4B4E-8F29-F12AA90B208A}" type="parTrans" cxnId="{5EDEB2B0-F7A7-4EB8-A40F-6F5540D0412F}">
      <dgm:prSet/>
      <dgm:spPr/>
      <dgm:t>
        <a:bodyPr/>
        <a:lstStyle/>
        <a:p>
          <a:endParaRPr lang="en-US"/>
        </a:p>
      </dgm:t>
    </dgm:pt>
    <dgm:pt modelId="{226717D6-ACDA-4376-AF7C-A9BEC46A0A39}" type="sibTrans" cxnId="{5EDEB2B0-F7A7-4EB8-A40F-6F5540D0412F}">
      <dgm:prSet/>
      <dgm:spPr/>
      <dgm:t>
        <a:bodyPr/>
        <a:lstStyle/>
        <a:p>
          <a:endParaRPr lang="en-US"/>
        </a:p>
      </dgm:t>
    </dgm:pt>
    <dgm:pt modelId="{72035BF3-84DC-474D-83CB-F3B8D741155F}" type="pres">
      <dgm:prSet presAssocID="{9D3158F0-29E4-4B41-97B8-D1F607224453}" presName="Name0" presStyleCnt="0">
        <dgm:presLayoutVars>
          <dgm:dir/>
          <dgm:animLvl val="lvl"/>
          <dgm:resizeHandles val="exact"/>
        </dgm:presLayoutVars>
      </dgm:prSet>
      <dgm:spPr/>
    </dgm:pt>
    <dgm:pt modelId="{A0DCAF55-5BFB-4C0B-AE29-014726F642FC}" type="pres">
      <dgm:prSet presAssocID="{9648D796-6A89-4E87-B483-AD45FEFBC160}" presName="boxAndChildren" presStyleCnt="0"/>
      <dgm:spPr/>
    </dgm:pt>
    <dgm:pt modelId="{8450B017-E701-4A55-90C2-62B747B13AC2}" type="pres">
      <dgm:prSet presAssocID="{9648D796-6A89-4E87-B483-AD45FEFBC160}" presName="parentTextBox" presStyleLbl="node1" presStyleIdx="0" presStyleCnt="5"/>
      <dgm:spPr/>
    </dgm:pt>
    <dgm:pt modelId="{936E84FF-247F-4EA6-AADE-CE06F0B2C76B}" type="pres">
      <dgm:prSet presAssocID="{82CB61B6-2454-4725-849B-5F0BD1A0FDDC}" presName="sp" presStyleCnt="0"/>
      <dgm:spPr/>
    </dgm:pt>
    <dgm:pt modelId="{A0C4FBBE-FE96-4522-B4D7-F9F722E71D99}" type="pres">
      <dgm:prSet presAssocID="{CCFD0130-AEA7-4EB8-94E8-7AE7444A71ED}" presName="arrowAndChildren" presStyleCnt="0"/>
      <dgm:spPr/>
    </dgm:pt>
    <dgm:pt modelId="{5F3150F1-7621-4B6D-A670-340B0555061F}" type="pres">
      <dgm:prSet presAssocID="{CCFD0130-AEA7-4EB8-94E8-7AE7444A71ED}" presName="parentTextArrow" presStyleLbl="node1" presStyleIdx="1" presStyleCnt="5"/>
      <dgm:spPr/>
    </dgm:pt>
    <dgm:pt modelId="{F5445587-8EEF-49C9-A72A-24EA94A211F8}" type="pres">
      <dgm:prSet presAssocID="{C452563F-B388-4382-91E4-DF7131329EDC}" presName="sp" presStyleCnt="0"/>
      <dgm:spPr/>
    </dgm:pt>
    <dgm:pt modelId="{11CEC631-59FB-4C6B-995F-2E92563A3244}" type="pres">
      <dgm:prSet presAssocID="{7EF3095A-AD66-4471-ACA4-482352541ACE}" presName="arrowAndChildren" presStyleCnt="0"/>
      <dgm:spPr/>
    </dgm:pt>
    <dgm:pt modelId="{762AB74E-66AC-4440-86EA-C9F39DCBE13C}" type="pres">
      <dgm:prSet presAssocID="{7EF3095A-AD66-4471-ACA4-482352541ACE}" presName="parentTextArrow" presStyleLbl="node1" presStyleIdx="2" presStyleCnt="5"/>
      <dgm:spPr/>
    </dgm:pt>
    <dgm:pt modelId="{4CE1C03B-58B8-46FF-9050-F7C829049DE5}" type="pres">
      <dgm:prSet presAssocID="{A4B38856-D14C-4624-A1F4-C0C3DC43B6B6}" presName="sp" presStyleCnt="0"/>
      <dgm:spPr/>
    </dgm:pt>
    <dgm:pt modelId="{0575B9C8-0AA6-4B94-BE1C-6EE677199AC3}" type="pres">
      <dgm:prSet presAssocID="{D0CB3385-EA95-40B9-89E8-CFEBFB6AE4A2}" presName="arrowAndChildren" presStyleCnt="0"/>
      <dgm:spPr/>
    </dgm:pt>
    <dgm:pt modelId="{C045A92F-EFD1-4534-9E21-1E5FFEE51460}" type="pres">
      <dgm:prSet presAssocID="{D0CB3385-EA95-40B9-89E8-CFEBFB6AE4A2}" presName="parentTextArrow" presStyleLbl="node1" presStyleIdx="3" presStyleCnt="5"/>
      <dgm:spPr/>
    </dgm:pt>
    <dgm:pt modelId="{BA54BF68-C391-4E3B-B2A8-5C4C2FADBDF4}" type="pres">
      <dgm:prSet presAssocID="{6CBF31DB-33D7-4A41-950F-79CC64C96D2F}" presName="sp" presStyleCnt="0"/>
      <dgm:spPr/>
    </dgm:pt>
    <dgm:pt modelId="{24B2C675-FB08-466A-A1DA-5144BD13BD18}" type="pres">
      <dgm:prSet presAssocID="{7FAAB2BF-E90D-483C-A8C0-7E241E7D37F3}" presName="arrowAndChildren" presStyleCnt="0"/>
      <dgm:spPr/>
    </dgm:pt>
    <dgm:pt modelId="{E6781092-7E76-4418-92B2-DFAB244F3D86}" type="pres">
      <dgm:prSet presAssocID="{7FAAB2BF-E90D-483C-A8C0-7E241E7D37F3}" presName="parentTextArrow" presStyleLbl="node1" presStyleIdx="4" presStyleCnt="5"/>
      <dgm:spPr/>
    </dgm:pt>
  </dgm:ptLst>
  <dgm:cxnLst>
    <dgm:cxn modelId="{84713305-576B-4779-96E7-C8E3B1478E28}" srcId="{9D3158F0-29E4-4B41-97B8-D1F607224453}" destId="{7FAAB2BF-E90D-483C-A8C0-7E241E7D37F3}" srcOrd="0" destOrd="0" parTransId="{1205C3EA-1CFF-4308-82CC-4895044AD4FF}" sibTransId="{6CBF31DB-33D7-4A41-950F-79CC64C96D2F}"/>
    <dgm:cxn modelId="{364BA628-0BE4-42AD-A8BC-80CDF263DE7C}" type="presOf" srcId="{9D3158F0-29E4-4B41-97B8-D1F607224453}" destId="{72035BF3-84DC-474D-83CB-F3B8D741155F}" srcOrd="0" destOrd="0" presId="urn:microsoft.com/office/officeart/2005/8/layout/process4"/>
    <dgm:cxn modelId="{A6BA674D-0D00-447C-9DB5-54B5E976DF44}" type="presOf" srcId="{7EF3095A-AD66-4471-ACA4-482352541ACE}" destId="{762AB74E-66AC-4440-86EA-C9F39DCBE13C}" srcOrd="0" destOrd="0" presId="urn:microsoft.com/office/officeart/2005/8/layout/process4"/>
    <dgm:cxn modelId="{7AEDED7D-C9D1-4F0D-9656-32B87A191200}" srcId="{9D3158F0-29E4-4B41-97B8-D1F607224453}" destId="{CCFD0130-AEA7-4EB8-94E8-7AE7444A71ED}" srcOrd="3" destOrd="0" parTransId="{314549C5-9E75-44E5-9D39-2CE372F8CD64}" sibTransId="{82CB61B6-2454-4725-849B-5F0BD1A0FDDC}"/>
    <dgm:cxn modelId="{E8F50B85-73EF-4B84-B679-F64CE0277760}" type="presOf" srcId="{CCFD0130-AEA7-4EB8-94E8-7AE7444A71ED}" destId="{5F3150F1-7621-4B6D-A670-340B0555061F}" srcOrd="0" destOrd="0" presId="urn:microsoft.com/office/officeart/2005/8/layout/process4"/>
    <dgm:cxn modelId="{6D15C08F-A1B9-4A98-82D9-98C9C8C97F9F}" srcId="{9D3158F0-29E4-4B41-97B8-D1F607224453}" destId="{7EF3095A-AD66-4471-ACA4-482352541ACE}" srcOrd="2" destOrd="0" parTransId="{44D39427-ADB2-4ED1-9126-B75BBDFE4ED0}" sibTransId="{C452563F-B388-4382-91E4-DF7131329EDC}"/>
    <dgm:cxn modelId="{E66E8AAD-96B9-42F4-A3D1-8A01BB8A1F5A}" type="presOf" srcId="{9648D796-6A89-4E87-B483-AD45FEFBC160}" destId="{8450B017-E701-4A55-90C2-62B747B13AC2}" srcOrd="0" destOrd="0" presId="urn:microsoft.com/office/officeart/2005/8/layout/process4"/>
    <dgm:cxn modelId="{5EDEB2B0-F7A7-4EB8-A40F-6F5540D0412F}" srcId="{9D3158F0-29E4-4B41-97B8-D1F607224453}" destId="{9648D796-6A89-4E87-B483-AD45FEFBC160}" srcOrd="4" destOrd="0" parTransId="{E0D6D07B-23A6-4B4E-8F29-F12AA90B208A}" sibTransId="{226717D6-ACDA-4376-AF7C-A9BEC46A0A39}"/>
    <dgm:cxn modelId="{B4EE46DD-5909-405A-ABE4-5248CE0B0EE1}" srcId="{9D3158F0-29E4-4B41-97B8-D1F607224453}" destId="{D0CB3385-EA95-40B9-89E8-CFEBFB6AE4A2}" srcOrd="1" destOrd="0" parTransId="{326EAED6-9440-4697-ABC8-5E76EAF078F0}" sibTransId="{A4B38856-D14C-4624-A1F4-C0C3DC43B6B6}"/>
    <dgm:cxn modelId="{53C81EDF-1854-4F9F-93DD-8BE4DC96598D}" type="presOf" srcId="{D0CB3385-EA95-40B9-89E8-CFEBFB6AE4A2}" destId="{C045A92F-EFD1-4534-9E21-1E5FFEE51460}" srcOrd="0" destOrd="0" presId="urn:microsoft.com/office/officeart/2005/8/layout/process4"/>
    <dgm:cxn modelId="{664288F7-3AC1-417C-94CD-CFCD2CAFA99A}" type="presOf" srcId="{7FAAB2BF-E90D-483C-A8C0-7E241E7D37F3}" destId="{E6781092-7E76-4418-92B2-DFAB244F3D86}" srcOrd="0" destOrd="0" presId="urn:microsoft.com/office/officeart/2005/8/layout/process4"/>
    <dgm:cxn modelId="{21FFD987-5959-49A4-A3B3-4AE1AE8AAA8A}" type="presParOf" srcId="{72035BF3-84DC-474D-83CB-F3B8D741155F}" destId="{A0DCAF55-5BFB-4C0B-AE29-014726F642FC}" srcOrd="0" destOrd="0" presId="urn:microsoft.com/office/officeart/2005/8/layout/process4"/>
    <dgm:cxn modelId="{97A943B3-1EE4-42A1-A9E5-DDFECE7D23B0}" type="presParOf" srcId="{A0DCAF55-5BFB-4C0B-AE29-014726F642FC}" destId="{8450B017-E701-4A55-90C2-62B747B13AC2}" srcOrd="0" destOrd="0" presId="urn:microsoft.com/office/officeart/2005/8/layout/process4"/>
    <dgm:cxn modelId="{79ADDA76-ED8B-4DB2-A3CE-DE8740D015DD}" type="presParOf" srcId="{72035BF3-84DC-474D-83CB-F3B8D741155F}" destId="{936E84FF-247F-4EA6-AADE-CE06F0B2C76B}" srcOrd="1" destOrd="0" presId="urn:microsoft.com/office/officeart/2005/8/layout/process4"/>
    <dgm:cxn modelId="{935EBBF4-DF9B-4CBD-8979-4EA2FCD39295}" type="presParOf" srcId="{72035BF3-84DC-474D-83CB-F3B8D741155F}" destId="{A0C4FBBE-FE96-4522-B4D7-F9F722E71D99}" srcOrd="2" destOrd="0" presId="urn:microsoft.com/office/officeart/2005/8/layout/process4"/>
    <dgm:cxn modelId="{0CBFE9FB-2BB7-4B3A-8C73-66537DADB87A}" type="presParOf" srcId="{A0C4FBBE-FE96-4522-B4D7-F9F722E71D99}" destId="{5F3150F1-7621-4B6D-A670-340B0555061F}" srcOrd="0" destOrd="0" presId="urn:microsoft.com/office/officeart/2005/8/layout/process4"/>
    <dgm:cxn modelId="{0B14FDDC-7CB3-4B12-93F5-97AADB45E40D}" type="presParOf" srcId="{72035BF3-84DC-474D-83CB-F3B8D741155F}" destId="{F5445587-8EEF-49C9-A72A-24EA94A211F8}" srcOrd="3" destOrd="0" presId="urn:microsoft.com/office/officeart/2005/8/layout/process4"/>
    <dgm:cxn modelId="{C3D9B91E-2046-4FFB-A100-B69A8263FE68}" type="presParOf" srcId="{72035BF3-84DC-474D-83CB-F3B8D741155F}" destId="{11CEC631-59FB-4C6B-995F-2E92563A3244}" srcOrd="4" destOrd="0" presId="urn:microsoft.com/office/officeart/2005/8/layout/process4"/>
    <dgm:cxn modelId="{96D00AD4-38B3-4F90-885F-8BEEDB8589C7}" type="presParOf" srcId="{11CEC631-59FB-4C6B-995F-2E92563A3244}" destId="{762AB74E-66AC-4440-86EA-C9F39DCBE13C}" srcOrd="0" destOrd="0" presId="urn:microsoft.com/office/officeart/2005/8/layout/process4"/>
    <dgm:cxn modelId="{8F8E090E-74A4-44C8-AD4E-156B60913EBA}" type="presParOf" srcId="{72035BF3-84DC-474D-83CB-F3B8D741155F}" destId="{4CE1C03B-58B8-46FF-9050-F7C829049DE5}" srcOrd="5" destOrd="0" presId="urn:microsoft.com/office/officeart/2005/8/layout/process4"/>
    <dgm:cxn modelId="{B6B91BB9-965D-4B3C-97C9-07E44B1AE896}" type="presParOf" srcId="{72035BF3-84DC-474D-83CB-F3B8D741155F}" destId="{0575B9C8-0AA6-4B94-BE1C-6EE677199AC3}" srcOrd="6" destOrd="0" presId="urn:microsoft.com/office/officeart/2005/8/layout/process4"/>
    <dgm:cxn modelId="{0A247B7B-B22A-4224-8727-3619CE5388E9}" type="presParOf" srcId="{0575B9C8-0AA6-4B94-BE1C-6EE677199AC3}" destId="{C045A92F-EFD1-4534-9E21-1E5FFEE51460}" srcOrd="0" destOrd="0" presId="urn:microsoft.com/office/officeart/2005/8/layout/process4"/>
    <dgm:cxn modelId="{362D086B-E889-4C3D-A035-5E8AB2F1820E}" type="presParOf" srcId="{72035BF3-84DC-474D-83CB-F3B8D741155F}" destId="{BA54BF68-C391-4E3B-B2A8-5C4C2FADBDF4}" srcOrd="7" destOrd="0" presId="urn:microsoft.com/office/officeart/2005/8/layout/process4"/>
    <dgm:cxn modelId="{BE611780-D64D-42F9-8DBA-1EF31DA11BCE}" type="presParOf" srcId="{72035BF3-84DC-474D-83CB-F3B8D741155F}" destId="{24B2C675-FB08-466A-A1DA-5144BD13BD18}" srcOrd="8" destOrd="0" presId="urn:microsoft.com/office/officeart/2005/8/layout/process4"/>
    <dgm:cxn modelId="{3DA0FC88-256A-446D-A457-D2D29A5EAAA9}" type="presParOf" srcId="{24B2C675-FB08-466A-A1DA-5144BD13BD18}" destId="{E6781092-7E76-4418-92B2-DFAB244F3D86}"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F7CF94-2DFF-42D0-983D-79EAEAD2FA1E}"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B537B916-AB7F-4301-A066-77EA69D93033}">
      <dgm:prSet/>
      <dgm:spPr/>
      <dgm:t>
        <a:bodyPr/>
        <a:lstStyle/>
        <a:p>
          <a:r>
            <a:rPr lang="en-US" dirty="0"/>
            <a:t>Exhibit A-1 Proposal Checklit Requirements ( Hud forms, </a:t>
          </a:r>
          <a:r>
            <a:rPr lang="en-US" dirty="0" err="1"/>
            <a:t>formas</a:t>
          </a:r>
          <a:r>
            <a:rPr lang="en-US" dirty="0"/>
            <a:t> </a:t>
          </a:r>
          <a:r>
            <a:rPr lang="en-US" dirty="0" err="1"/>
            <a:t>completadas</a:t>
          </a:r>
          <a:r>
            <a:rPr lang="en-US" dirty="0"/>
            <a:t>, </a:t>
          </a:r>
          <a:r>
            <a:rPr lang="en-US" dirty="0" err="1"/>
            <a:t>firmadas</a:t>
          </a:r>
          <a:r>
            <a:rPr lang="en-US" dirty="0"/>
            <a:t> e </a:t>
          </a:r>
          <a:r>
            <a:rPr lang="en-US" dirty="0" err="1"/>
            <a:t>inicialadas</a:t>
          </a:r>
          <a:r>
            <a:rPr lang="en-US" dirty="0"/>
            <a:t> y </a:t>
          </a:r>
          <a:r>
            <a:rPr lang="en-US" dirty="0" err="1"/>
            <a:t>notariadas</a:t>
          </a:r>
          <a:r>
            <a:rPr lang="en-US" dirty="0"/>
            <a:t> </a:t>
          </a:r>
          <a:r>
            <a:rPr lang="en-US" dirty="0" err="1"/>
            <a:t>según</a:t>
          </a:r>
          <a:r>
            <a:rPr lang="en-US" dirty="0"/>
            <a:t> </a:t>
          </a:r>
          <a:r>
            <a:rPr lang="en-US" dirty="0" err="1"/>
            <a:t>aplique</a:t>
          </a:r>
          <a:endParaRPr lang="en-US" dirty="0"/>
        </a:p>
      </dgm:t>
    </dgm:pt>
    <dgm:pt modelId="{0C543213-0120-49EC-88BE-AA2203127FF2}" type="parTrans" cxnId="{F9F30AAA-8B39-4E71-BC20-FC47EC82D406}">
      <dgm:prSet/>
      <dgm:spPr/>
      <dgm:t>
        <a:bodyPr/>
        <a:lstStyle/>
        <a:p>
          <a:endParaRPr lang="en-US"/>
        </a:p>
      </dgm:t>
    </dgm:pt>
    <dgm:pt modelId="{BD27D8C4-E67B-411F-A6E3-15B4F98BB5C6}" type="sibTrans" cxnId="{F9F30AAA-8B39-4E71-BC20-FC47EC82D406}">
      <dgm:prSet/>
      <dgm:spPr/>
      <dgm:t>
        <a:bodyPr/>
        <a:lstStyle/>
        <a:p>
          <a:endParaRPr lang="en-US"/>
        </a:p>
      </dgm:t>
    </dgm:pt>
    <dgm:pt modelId="{44211D1D-F0DD-4D8F-9878-BD336E601446}">
      <dgm:prSet/>
      <dgm:spPr/>
      <dgm:t>
        <a:bodyPr/>
        <a:lstStyle/>
        <a:p>
          <a:r>
            <a:rPr lang="en-US" dirty="0"/>
            <a:t>Exhibit A-2 Proposal Checklist Qualifications (</a:t>
          </a:r>
          <a:r>
            <a:rPr lang="en-US" dirty="0" err="1"/>
            <a:t>criterios</a:t>
          </a:r>
          <a:r>
            <a:rPr lang="en-US" dirty="0"/>
            <a:t> de </a:t>
          </a:r>
          <a:r>
            <a:rPr lang="en-US" dirty="0" err="1"/>
            <a:t>evaluación</a:t>
          </a:r>
          <a:r>
            <a:rPr lang="en-US" dirty="0"/>
            <a:t> </a:t>
          </a:r>
          <a:r>
            <a:rPr lang="en-US" dirty="0" err="1"/>
            <a:t>Propuesta</a:t>
          </a:r>
          <a:r>
            <a:rPr lang="en-US" dirty="0"/>
            <a:t>) </a:t>
          </a:r>
          <a:r>
            <a:rPr lang="en-US" dirty="0" err="1"/>
            <a:t>atención</a:t>
          </a:r>
          <a:r>
            <a:rPr lang="en-US" dirty="0"/>
            <a:t> a las </a:t>
          </a:r>
          <a:r>
            <a:rPr lang="en-US" dirty="0" err="1"/>
            <a:t>referencias</a:t>
          </a:r>
          <a:endParaRPr lang="en-US" dirty="0"/>
        </a:p>
      </dgm:t>
    </dgm:pt>
    <dgm:pt modelId="{2DED8406-91BC-4996-B2A0-33D6C0854D7C}" type="parTrans" cxnId="{2F52CFC3-99A8-47E8-8B31-3EB915B43F81}">
      <dgm:prSet/>
      <dgm:spPr/>
      <dgm:t>
        <a:bodyPr/>
        <a:lstStyle/>
        <a:p>
          <a:endParaRPr lang="en-US"/>
        </a:p>
      </dgm:t>
    </dgm:pt>
    <dgm:pt modelId="{401C78BB-3301-4570-AC63-107188FFFE2C}" type="sibTrans" cxnId="{2F52CFC3-99A8-47E8-8B31-3EB915B43F81}">
      <dgm:prSet/>
      <dgm:spPr/>
      <dgm:t>
        <a:bodyPr/>
        <a:lstStyle/>
        <a:p>
          <a:endParaRPr lang="en-US"/>
        </a:p>
      </dgm:t>
    </dgm:pt>
    <dgm:pt modelId="{412F049D-A50C-44F6-9793-6740069AEFAB}" type="pres">
      <dgm:prSet presAssocID="{7DF7CF94-2DFF-42D0-983D-79EAEAD2FA1E}" presName="linear" presStyleCnt="0">
        <dgm:presLayoutVars>
          <dgm:animLvl val="lvl"/>
          <dgm:resizeHandles val="exact"/>
        </dgm:presLayoutVars>
      </dgm:prSet>
      <dgm:spPr/>
    </dgm:pt>
    <dgm:pt modelId="{AC3782D7-AEE6-4928-9A12-32B43373C9B6}" type="pres">
      <dgm:prSet presAssocID="{B537B916-AB7F-4301-A066-77EA69D93033}" presName="parentText" presStyleLbl="node1" presStyleIdx="0" presStyleCnt="2">
        <dgm:presLayoutVars>
          <dgm:chMax val="0"/>
          <dgm:bulletEnabled val="1"/>
        </dgm:presLayoutVars>
      </dgm:prSet>
      <dgm:spPr/>
    </dgm:pt>
    <dgm:pt modelId="{9256F4AE-0928-46CD-9269-73FC0BCFAA25}" type="pres">
      <dgm:prSet presAssocID="{BD27D8C4-E67B-411F-A6E3-15B4F98BB5C6}" presName="spacer" presStyleCnt="0"/>
      <dgm:spPr/>
    </dgm:pt>
    <dgm:pt modelId="{22576943-4502-4B1E-96A3-F602E391BF8B}" type="pres">
      <dgm:prSet presAssocID="{44211D1D-F0DD-4D8F-9878-BD336E601446}" presName="parentText" presStyleLbl="node1" presStyleIdx="1" presStyleCnt="2">
        <dgm:presLayoutVars>
          <dgm:chMax val="0"/>
          <dgm:bulletEnabled val="1"/>
        </dgm:presLayoutVars>
      </dgm:prSet>
      <dgm:spPr/>
    </dgm:pt>
  </dgm:ptLst>
  <dgm:cxnLst>
    <dgm:cxn modelId="{243FE60F-37ED-45B1-9541-AD30779A73B3}" type="presOf" srcId="{44211D1D-F0DD-4D8F-9878-BD336E601446}" destId="{22576943-4502-4B1E-96A3-F602E391BF8B}" srcOrd="0" destOrd="0" presId="urn:microsoft.com/office/officeart/2005/8/layout/vList2"/>
    <dgm:cxn modelId="{E1E70D7A-1433-4E34-979F-55B8530BD237}" type="presOf" srcId="{7DF7CF94-2DFF-42D0-983D-79EAEAD2FA1E}" destId="{412F049D-A50C-44F6-9793-6740069AEFAB}" srcOrd="0" destOrd="0" presId="urn:microsoft.com/office/officeart/2005/8/layout/vList2"/>
    <dgm:cxn modelId="{DAA055A8-D05C-4744-A821-675CFBCDCC1E}" type="presOf" srcId="{B537B916-AB7F-4301-A066-77EA69D93033}" destId="{AC3782D7-AEE6-4928-9A12-32B43373C9B6}" srcOrd="0" destOrd="0" presId="urn:microsoft.com/office/officeart/2005/8/layout/vList2"/>
    <dgm:cxn modelId="{F9F30AAA-8B39-4E71-BC20-FC47EC82D406}" srcId="{7DF7CF94-2DFF-42D0-983D-79EAEAD2FA1E}" destId="{B537B916-AB7F-4301-A066-77EA69D93033}" srcOrd="0" destOrd="0" parTransId="{0C543213-0120-49EC-88BE-AA2203127FF2}" sibTransId="{BD27D8C4-E67B-411F-A6E3-15B4F98BB5C6}"/>
    <dgm:cxn modelId="{2F52CFC3-99A8-47E8-8B31-3EB915B43F81}" srcId="{7DF7CF94-2DFF-42D0-983D-79EAEAD2FA1E}" destId="{44211D1D-F0DD-4D8F-9878-BD336E601446}" srcOrd="1" destOrd="0" parTransId="{2DED8406-91BC-4996-B2A0-33D6C0854D7C}" sibTransId="{401C78BB-3301-4570-AC63-107188FFFE2C}"/>
    <dgm:cxn modelId="{27B13223-FFCF-46A1-8207-497EA6B03F69}" type="presParOf" srcId="{412F049D-A50C-44F6-9793-6740069AEFAB}" destId="{AC3782D7-AEE6-4928-9A12-32B43373C9B6}" srcOrd="0" destOrd="0" presId="urn:microsoft.com/office/officeart/2005/8/layout/vList2"/>
    <dgm:cxn modelId="{2F793889-2B8C-4EE6-A533-EDB9FFE83A9F}" type="presParOf" srcId="{412F049D-A50C-44F6-9793-6740069AEFAB}" destId="{9256F4AE-0928-46CD-9269-73FC0BCFAA25}" srcOrd="1" destOrd="0" presId="urn:microsoft.com/office/officeart/2005/8/layout/vList2"/>
    <dgm:cxn modelId="{37B7DAA8-AAF4-4DAE-8E67-19D389EC5AF1}" type="presParOf" srcId="{412F049D-A50C-44F6-9793-6740069AEFAB}" destId="{22576943-4502-4B1E-96A3-F602E391BF8B}"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31FF66-90F7-4A73-A805-1F36B480B87D}" type="doc">
      <dgm:prSet loTypeId="urn:microsoft.com/office/officeart/2005/8/layout/default" loCatId="list" qsTypeId="urn:microsoft.com/office/officeart/2005/8/quickstyle/simple4" qsCatId="simple" csTypeId="urn:microsoft.com/office/officeart/2005/8/colors/colorful5" csCatId="colorful" phldr="1"/>
      <dgm:spPr/>
      <dgm:t>
        <a:bodyPr/>
        <a:lstStyle/>
        <a:p>
          <a:endParaRPr lang="en-US"/>
        </a:p>
      </dgm:t>
    </dgm:pt>
    <dgm:pt modelId="{01FBFB8C-EB7C-4B30-8E79-83EBDA9D4D18}">
      <dgm:prSet custT="1"/>
      <dgm:spPr/>
      <dgm:t>
        <a:bodyPr/>
        <a:lstStyle/>
        <a:p>
          <a:r>
            <a:rPr lang="en-US" sz="2100" dirty="0"/>
            <a:t>Submission of </a:t>
          </a:r>
          <a:r>
            <a:rPr lang="en-US" sz="2100" dirty="0" err="1"/>
            <a:t>Questionsand</a:t>
          </a:r>
          <a:r>
            <a:rPr lang="en-US" sz="2100" dirty="0"/>
            <a:t> Request for  clarifications </a:t>
          </a:r>
        </a:p>
        <a:p>
          <a:r>
            <a:rPr lang="en-US" sz="2100" dirty="0"/>
            <a:t>July 9, 2025 at 4:00 pm </a:t>
          </a:r>
          <a:r>
            <a:rPr lang="en-US" sz="2000" dirty="0"/>
            <a:t>AST </a:t>
          </a:r>
          <a:r>
            <a:rPr lang="en-US" sz="2100" dirty="0"/>
            <a:t> </a:t>
          </a:r>
        </a:p>
      </dgm:t>
    </dgm:pt>
    <dgm:pt modelId="{D2C17516-1952-4CE2-9706-1402B4E70A51}" type="parTrans" cxnId="{C857331E-8FAB-4124-ACA1-2EA7EA9E6839}">
      <dgm:prSet/>
      <dgm:spPr/>
      <dgm:t>
        <a:bodyPr/>
        <a:lstStyle/>
        <a:p>
          <a:endParaRPr lang="en-US"/>
        </a:p>
      </dgm:t>
    </dgm:pt>
    <dgm:pt modelId="{5139FE01-0E88-408C-B8B1-7D9D98558F2B}" type="sibTrans" cxnId="{C857331E-8FAB-4124-ACA1-2EA7EA9E6839}">
      <dgm:prSet/>
      <dgm:spPr/>
      <dgm:t>
        <a:bodyPr/>
        <a:lstStyle/>
        <a:p>
          <a:endParaRPr lang="en-US"/>
        </a:p>
      </dgm:t>
    </dgm:pt>
    <dgm:pt modelId="{448419AE-28E3-46B9-B9ED-D4DD3A83281C}">
      <dgm:prSet/>
      <dgm:spPr/>
      <dgm:t>
        <a:bodyPr/>
        <a:lstStyle/>
        <a:p>
          <a:endParaRPr lang="en-US" dirty="0"/>
        </a:p>
        <a:p>
          <a:r>
            <a:rPr lang="en-US" dirty="0"/>
            <a:t>Proposal Due Date</a:t>
          </a:r>
        </a:p>
        <a:p>
          <a:r>
            <a:rPr lang="en-US" dirty="0"/>
            <a:t>          July 29,2025 at 				                         4:00 pm AST</a:t>
          </a:r>
        </a:p>
      </dgm:t>
    </dgm:pt>
    <dgm:pt modelId="{FFB04A6E-E615-4082-8266-63C341460C95}" type="parTrans" cxnId="{526F7C7A-21DC-44EB-B353-C5E3187F4B4F}">
      <dgm:prSet/>
      <dgm:spPr/>
      <dgm:t>
        <a:bodyPr/>
        <a:lstStyle/>
        <a:p>
          <a:endParaRPr lang="en-US"/>
        </a:p>
      </dgm:t>
    </dgm:pt>
    <dgm:pt modelId="{99B15320-CED6-4781-B8E7-FCAC240B94B7}" type="sibTrans" cxnId="{526F7C7A-21DC-44EB-B353-C5E3187F4B4F}">
      <dgm:prSet/>
      <dgm:spPr/>
      <dgm:t>
        <a:bodyPr/>
        <a:lstStyle/>
        <a:p>
          <a:endParaRPr lang="en-US"/>
        </a:p>
      </dgm:t>
    </dgm:pt>
    <dgm:pt modelId="{005D1481-329E-420A-8644-9A7ACAB029EF}" type="pres">
      <dgm:prSet presAssocID="{7231FF66-90F7-4A73-A805-1F36B480B87D}" presName="diagram" presStyleCnt="0">
        <dgm:presLayoutVars>
          <dgm:dir/>
          <dgm:resizeHandles val="exact"/>
        </dgm:presLayoutVars>
      </dgm:prSet>
      <dgm:spPr/>
    </dgm:pt>
    <dgm:pt modelId="{E91281B8-24C9-4092-95E3-1D82607FE765}" type="pres">
      <dgm:prSet presAssocID="{01FBFB8C-EB7C-4B30-8E79-83EBDA9D4D18}" presName="node" presStyleLbl="node1" presStyleIdx="0" presStyleCnt="2">
        <dgm:presLayoutVars>
          <dgm:bulletEnabled val="1"/>
        </dgm:presLayoutVars>
      </dgm:prSet>
      <dgm:spPr/>
    </dgm:pt>
    <dgm:pt modelId="{99B8E98E-A654-4AB5-A67E-D9D3122269BD}" type="pres">
      <dgm:prSet presAssocID="{5139FE01-0E88-408C-B8B1-7D9D98558F2B}" presName="sibTrans" presStyleCnt="0"/>
      <dgm:spPr/>
    </dgm:pt>
    <dgm:pt modelId="{A5D102E3-09AE-42E1-962B-4B172DD38864}" type="pres">
      <dgm:prSet presAssocID="{448419AE-28E3-46B9-B9ED-D4DD3A83281C}" presName="node" presStyleLbl="node1" presStyleIdx="1" presStyleCnt="2">
        <dgm:presLayoutVars>
          <dgm:bulletEnabled val="1"/>
        </dgm:presLayoutVars>
      </dgm:prSet>
      <dgm:spPr/>
    </dgm:pt>
  </dgm:ptLst>
  <dgm:cxnLst>
    <dgm:cxn modelId="{C857331E-8FAB-4124-ACA1-2EA7EA9E6839}" srcId="{7231FF66-90F7-4A73-A805-1F36B480B87D}" destId="{01FBFB8C-EB7C-4B30-8E79-83EBDA9D4D18}" srcOrd="0" destOrd="0" parTransId="{D2C17516-1952-4CE2-9706-1402B4E70A51}" sibTransId="{5139FE01-0E88-408C-B8B1-7D9D98558F2B}"/>
    <dgm:cxn modelId="{7479B66E-769A-4364-AC3C-D33FDC67DC15}" type="presOf" srcId="{01FBFB8C-EB7C-4B30-8E79-83EBDA9D4D18}" destId="{E91281B8-24C9-4092-95E3-1D82607FE765}" srcOrd="0" destOrd="0" presId="urn:microsoft.com/office/officeart/2005/8/layout/default"/>
    <dgm:cxn modelId="{9E358170-ACD3-4A31-9E8F-0048941BF827}" type="presOf" srcId="{7231FF66-90F7-4A73-A805-1F36B480B87D}" destId="{005D1481-329E-420A-8644-9A7ACAB029EF}" srcOrd="0" destOrd="0" presId="urn:microsoft.com/office/officeart/2005/8/layout/default"/>
    <dgm:cxn modelId="{526F7C7A-21DC-44EB-B353-C5E3187F4B4F}" srcId="{7231FF66-90F7-4A73-A805-1F36B480B87D}" destId="{448419AE-28E3-46B9-B9ED-D4DD3A83281C}" srcOrd="1" destOrd="0" parTransId="{FFB04A6E-E615-4082-8266-63C341460C95}" sibTransId="{99B15320-CED6-4781-B8E7-FCAC240B94B7}"/>
    <dgm:cxn modelId="{C18212F4-AFDF-44AD-9CEE-E4CCE47EB3EB}" type="presOf" srcId="{448419AE-28E3-46B9-B9ED-D4DD3A83281C}" destId="{A5D102E3-09AE-42E1-962B-4B172DD38864}" srcOrd="0" destOrd="0" presId="urn:microsoft.com/office/officeart/2005/8/layout/default"/>
    <dgm:cxn modelId="{F08BC783-7A50-4BC4-A397-0C57467D4CC4}" type="presParOf" srcId="{005D1481-329E-420A-8644-9A7ACAB029EF}" destId="{E91281B8-24C9-4092-95E3-1D82607FE765}" srcOrd="0" destOrd="0" presId="urn:microsoft.com/office/officeart/2005/8/layout/default"/>
    <dgm:cxn modelId="{686CCF99-939F-4923-A416-F3DCB9027E63}" type="presParOf" srcId="{005D1481-329E-420A-8644-9A7ACAB029EF}" destId="{99B8E98E-A654-4AB5-A67E-D9D3122269BD}" srcOrd="1" destOrd="0" presId="urn:microsoft.com/office/officeart/2005/8/layout/default"/>
    <dgm:cxn modelId="{5BC7220D-E83C-4A28-AF77-C060B641CF8C}" type="presParOf" srcId="{005D1481-329E-420A-8644-9A7ACAB029EF}" destId="{A5D102E3-09AE-42E1-962B-4B172DD38864}"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C784DA-023D-494B-9C28-81B5324F47EA}" type="doc">
      <dgm:prSet loTypeId="urn:microsoft.com/office/officeart/2005/8/layout/vProcess5" loCatId="process" qsTypeId="urn:microsoft.com/office/officeart/2005/8/quickstyle/simple1" qsCatId="simple" csTypeId="urn:microsoft.com/office/officeart/2005/8/colors/colorful1" csCatId="colorful"/>
      <dgm:spPr/>
      <dgm:t>
        <a:bodyPr/>
        <a:lstStyle/>
        <a:p>
          <a:endParaRPr lang="en-US"/>
        </a:p>
      </dgm:t>
    </dgm:pt>
    <dgm:pt modelId="{CACCF6CE-B7D8-4DA8-90AE-6DC33C79D2D3}">
      <dgm:prSet/>
      <dgm:spPr/>
      <dgm:t>
        <a:bodyPr/>
        <a:lstStyle/>
        <a:p>
          <a:r>
            <a:rPr lang="es-PR" b="1"/>
            <a:t>LUIS EZEQUIEL PÉREZ ADMINISTRADOR ASOCIADO </a:t>
          </a:r>
          <a:endParaRPr lang="en-US"/>
        </a:p>
      </dgm:t>
    </dgm:pt>
    <dgm:pt modelId="{BB5B9C48-9EE3-4BEE-9783-31D279C1C2B8}" type="parTrans" cxnId="{4C56D00E-E70F-4099-9827-6875E6D8C9F7}">
      <dgm:prSet/>
      <dgm:spPr/>
      <dgm:t>
        <a:bodyPr/>
        <a:lstStyle/>
        <a:p>
          <a:endParaRPr lang="en-US"/>
        </a:p>
      </dgm:t>
    </dgm:pt>
    <dgm:pt modelId="{DC1AC4C5-F8F4-44F9-B3C8-843C9FB2959C}" type="sibTrans" cxnId="{4C56D00E-E70F-4099-9827-6875E6D8C9F7}">
      <dgm:prSet/>
      <dgm:spPr/>
      <dgm:t>
        <a:bodyPr/>
        <a:lstStyle/>
        <a:p>
          <a:endParaRPr lang="en-US"/>
        </a:p>
      </dgm:t>
    </dgm:pt>
    <dgm:pt modelId="{0AD55733-1BD8-4EFA-A033-554DE2EE0AA8}">
      <dgm:prSet/>
      <dgm:spPr/>
      <dgm:t>
        <a:bodyPr/>
        <a:lstStyle/>
        <a:p>
          <a:r>
            <a:rPr lang="es-PR"/>
            <a:t>ADMINISTRACIÓN DE PROYECTOS </a:t>
          </a:r>
          <a:endParaRPr lang="en-US"/>
        </a:p>
      </dgm:t>
    </dgm:pt>
    <dgm:pt modelId="{3D9881ED-56B6-4F7E-9CD5-6B8E71B5DB7B}" type="parTrans" cxnId="{FB158800-83A2-418A-8F59-E5B12BC77267}">
      <dgm:prSet/>
      <dgm:spPr/>
      <dgm:t>
        <a:bodyPr/>
        <a:lstStyle/>
        <a:p>
          <a:endParaRPr lang="en-US"/>
        </a:p>
      </dgm:t>
    </dgm:pt>
    <dgm:pt modelId="{2D959FB2-8A87-4BBB-A34C-566934CF197C}" type="sibTrans" cxnId="{FB158800-83A2-418A-8F59-E5B12BC77267}">
      <dgm:prSet/>
      <dgm:spPr/>
      <dgm:t>
        <a:bodyPr/>
        <a:lstStyle/>
        <a:p>
          <a:endParaRPr lang="en-US"/>
        </a:p>
      </dgm:t>
    </dgm:pt>
    <dgm:pt modelId="{3A345E19-7E5A-4A2A-AB2F-C25AA819F9B8}" type="pres">
      <dgm:prSet presAssocID="{BEC784DA-023D-494B-9C28-81B5324F47EA}" presName="outerComposite" presStyleCnt="0">
        <dgm:presLayoutVars>
          <dgm:chMax val="5"/>
          <dgm:dir/>
          <dgm:resizeHandles val="exact"/>
        </dgm:presLayoutVars>
      </dgm:prSet>
      <dgm:spPr/>
    </dgm:pt>
    <dgm:pt modelId="{2143B120-8910-408E-93DB-B96435CD3470}" type="pres">
      <dgm:prSet presAssocID="{BEC784DA-023D-494B-9C28-81B5324F47EA}" presName="dummyMaxCanvas" presStyleCnt="0">
        <dgm:presLayoutVars/>
      </dgm:prSet>
      <dgm:spPr/>
    </dgm:pt>
    <dgm:pt modelId="{5582076E-56D3-4346-B0C7-82F4FA5E23AE}" type="pres">
      <dgm:prSet presAssocID="{BEC784DA-023D-494B-9C28-81B5324F47EA}" presName="TwoNodes_1" presStyleLbl="node1" presStyleIdx="0" presStyleCnt="2">
        <dgm:presLayoutVars>
          <dgm:bulletEnabled val="1"/>
        </dgm:presLayoutVars>
      </dgm:prSet>
      <dgm:spPr/>
    </dgm:pt>
    <dgm:pt modelId="{3722DD67-80EB-4AAA-A374-ECB57FB8B7E5}" type="pres">
      <dgm:prSet presAssocID="{BEC784DA-023D-494B-9C28-81B5324F47EA}" presName="TwoNodes_2" presStyleLbl="node1" presStyleIdx="1" presStyleCnt="2">
        <dgm:presLayoutVars>
          <dgm:bulletEnabled val="1"/>
        </dgm:presLayoutVars>
      </dgm:prSet>
      <dgm:spPr/>
    </dgm:pt>
    <dgm:pt modelId="{F2861131-F9FF-4511-8C85-E4AF43EF53CD}" type="pres">
      <dgm:prSet presAssocID="{BEC784DA-023D-494B-9C28-81B5324F47EA}" presName="TwoConn_1-2" presStyleLbl="fgAccFollowNode1" presStyleIdx="0" presStyleCnt="1">
        <dgm:presLayoutVars>
          <dgm:bulletEnabled val="1"/>
        </dgm:presLayoutVars>
      </dgm:prSet>
      <dgm:spPr/>
    </dgm:pt>
    <dgm:pt modelId="{9CF62C69-0C91-4F20-B39F-DFDED3572BCB}" type="pres">
      <dgm:prSet presAssocID="{BEC784DA-023D-494B-9C28-81B5324F47EA}" presName="TwoNodes_1_text" presStyleLbl="node1" presStyleIdx="1" presStyleCnt="2">
        <dgm:presLayoutVars>
          <dgm:bulletEnabled val="1"/>
        </dgm:presLayoutVars>
      </dgm:prSet>
      <dgm:spPr/>
    </dgm:pt>
    <dgm:pt modelId="{5EA91ECE-CD7A-4455-BDD3-3AE4423DA6C8}" type="pres">
      <dgm:prSet presAssocID="{BEC784DA-023D-494B-9C28-81B5324F47EA}" presName="TwoNodes_2_text" presStyleLbl="node1" presStyleIdx="1" presStyleCnt="2">
        <dgm:presLayoutVars>
          <dgm:bulletEnabled val="1"/>
        </dgm:presLayoutVars>
      </dgm:prSet>
      <dgm:spPr/>
    </dgm:pt>
  </dgm:ptLst>
  <dgm:cxnLst>
    <dgm:cxn modelId="{FB158800-83A2-418A-8F59-E5B12BC77267}" srcId="{BEC784DA-023D-494B-9C28-81B5324F47EA}" destId="{0AD55733-1BD8-4EFA-A033-554DE2EE0AA8}" srcOrd="1" destOrd="0" parTransId="{3D9881ED-56B6-4F7E-9CD5-6B8E71B5DB7B}" sibTransId="{2D959FB2-8A87-4BBB-A34C-566934CF197C}"/>
    <dgm:cxn modelId="{F634B406-F718-4F55-95AF-480B0A555FE7}" type="presOf" srcId="{0AD55733-1BD8-4EFA-A033-554DE2EE0AA8}" destId="{5EA91ECE-CD7A-4455-BDD3-3AE4423DA6C8}" srcOrd="1" destOrd="0" presId="urn:microsoft.com/office/officeart/2005/8/layout/vProcess5"/>
    <dgm:cxn modelId="{4C56D00E-E70F-4099-9827-6875E6D8C9F7}" srcId="{BEC784DA-023D-494B-9C28-81B5324F47EA}" destId="{CACCF6CE-B7D8-4DA8-90AE-6DC33C79D2D3}" srcOrd="0" destOrd="0" parTransId="{BB5B9C48-9EE3-4BEE-9783-31D279C1C2B8}" sibTransId="{DC1AC4C5-F8F4-44F9-B3C8-843C9FB2959C}"/>
    <dgm:cxn modelId="{42FF905A-8159-4058-AD3E-F89DBD58BA62}" type="presOf" srcId="{BEC784DA-023D-494B-9C28-81B5324F47EA}" destId="{3A345E19-7E5A-4A2A-AB2F-C25AA819F9B8}" srcOrd="0" destOrd="0" presId="urn:microsoft.com/office/officeart/2005/8/layout/vProcess5"/>
    <dgm:cxn modelId="{8960D47B-A0AD-436A-9A50-43BD00F45AF5}" type="presOf" srcId="{CACCF6CE-B7D8-4DA8-90AE-6DC33C79D2D3}" destId="{9CF62C69-0C91-4F20-B39F-DFDED3572BCB}" srcOrd="1" destOrd="0" presId="urn:microsoft.com/office/officeart/2005/8/layout/vProcess5"/>
    <dgm:cxn modelId="{FBC669A1-63D6-4DF3-976B-749D4DF0E840}" type="presOf" srcId="{CACCF6CE-B7D8-4DA8-90AE-6DC33C79D2D3}" destId="{5582076E-56D3-4346-B0C7-82F4FA5E23AE}" srcOrd="0" destOrd="0" presId="urn:microsoft.com/office/officeart/2005/8/layout/vProcess5"/>
    <dgm:cxn modelId="{E6F15FAC-854E-4BF5-8E43-D23D82F9D2C4}" type="presOf" srcId="{0AD55733-1BD8-4EFA-A033-554DE2EE0AA8}" destId="{3722DD67-80EB-4AAA-A374-ECB57FB8B7E5}" srcOrd="0" destOrd="0" presId="urn:microsoft.com/office/officeart/2005/8/layout/vProcess5"/>
    <dgm:cxn modelId="{764E32F1-AFFC-442B-9FA6-7B59CA6B9FF3}" type="presOf" srcId="{DC1AC4C5-F8F4-44F9-B3C8-843C9FB2959C}" destId="{F2861131-F9FF-4511-8C85-E4AF43EF53CD}" srcOrd="0" destOrd="0" presId="urn:microsoft.com/office/officeart/2005/8/layout/vProcess5"/>
    <dgm:cxn modelId="{24FE0D37-8451-4886-A902-077578B452E0}" type="presParOf" srcId="{3A345E19-7E5A-4A2A-AB2F-C25AA819F9B8}" destId="{2143B120-8910-408E-93DB-B96435CD3470}" srcOrd="0" destOrd="0" presId="urn:microsoft.com/office/officeart/2005/8/layout/vProcess5"/>
    <dgm:cxn modelId="{734840AF-9F89-4C4E-97D5-FD584CDDC493}" type="presParOf" srcId="{3A345E19-7E5A-4A2A-AB2F-C25AA819F9B8}" destId="{5582076E-56D3-4346-B0C7-82F4FA5E23AE}" srcOrd="1" destOrd="0" presId="urn:microsoft.com/office/officeart/2005/8/layout/vProcess5"/>
    <dgm:cxn modelId="{39890271-DC75-41A2-B732-177DE935387F}" type="presParOf" srcId="{3A345E19-7E5A-4A2A-AB2F-C25AA819F9B8}" destId="{3722DD67-80EB-4AAA-A374-ECB57FB8B7E5}" srcOrd="2" destOrd="0" presId="urn:microsoft.com/office/officeart/2005/8/layout/vProcess5"/>
    <dgm:cxn modelId="{EFF27273-ABC7-4793-BA2E-DF6AD2A60436}" type="presParOf" srcId="{3A345E19-7E5A-4A2A-AB2F-C25AA819F9B8}" destId="{F2861131-F9FF-4511-8C85-E4AF43EF53CD}" srcOrd="3" destOrd="0" presId="urn:microsoft.com/office/officeart/2005/8/layout/vProcess5"/>
    <dgm:cxn modelId="{D5C8D5DB-465D-4AF3-AD89-EA7C947B6037}" type="presParOf" srcId="{3A345E19-7E5A-4A2A-AB2F-C25AA819F9B8}" destId="{9CF62C69-0C91-4F20-B39F-DFDED3572BCB}" srcOrd="4" destOrd="0" presId="urn:microsoft.com/office/officeart/2005/8/layout/vProcess5"/>
    <dgm:cxn modelId="{E9510EF9-E91F-4BB1-8363-541B1A0F8026}" type="presParOf" srcId="{3A345E19-7E5A-4A2A-AB2F-C25AA819F9B8}" destId="{5EA91ECE-CD7A-4455-BDD3-3AE4423DA6C8}"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50B017-E701-4A55-90C2-62B747B13AC2}">
      <dsp:nvSpPr>
        <dsp:cNvPr id="0" name=""/>
        <dsp:cNvSpPr/>
      </dsp:nvSpPr>
      <dsp:spPr>
        <a:xfrm>
          <a:off x="0" y="3196959"/>
          <a:ext cx="9604375" cy="524487"/>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a:t>Ramón A. Calzada Jiménez – Director Servicios de Calidad de Vida</a:t>
          </a:r>
        </a:p>
      </dsp:txBody>
      <dsp:txXfrm>
        <a:off x="0" y="3196959"/>
        <a:ext cx="9604375" cy="524487"/>
      </dsp:txXfrm>
    </dsp:sp>
    <dsp:sp modelId="{5F3150F1-7621-4B6D-A670-340B0555061F}">
      <dsp:nvSpPr>
        <dsp:cNvPr id="0" name=""/>
        <dsp:cNvSpPr/>
      </dsp:nvSpPr>
      <dsp:spPr>
        <a:xfrm rot="10800000">
          <a:off x="0" y="2398164"/>
          <a:ext cx="9604375" cy="806662"/>
        </a:xfrm>
        <a:prstGeom prst="upArrowCallou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a:t>Luis Ezequiel Pérez Rodríguez – Adm.  Asociado  Administración de Proyectos</a:t>
          </a:r>
        </a:p>
      </dsp:txBody>
      <dsp:txXfrm rot="10800000">
        <a:off x="0" y="2398164"/>
        <a:ext cx="9604375" cy="524145"/>
      </dsp:txXfrm>
    </dsp:sp>
    <dsp:sp modelId="{762AB74E-66AC-4440-86EA-C9F39DCBE13C}">
      <dsp:nvSpPr>
        <dsp:cNvPr id="0" name=""/>
        <dsp:cNvSpPr/>
      </dsp:nvSpPr>
      <dsp:spPr>
        <a:xfrm rot="10800000">
          <a:off x="0" y="1599369"/>
          <a:ext cx="9604375" cy="806662"/>
        </a:xfrm>
        <a:prstGeom prst="upArrowCallou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a:t>Alexander Gandía – Ayudante del Administrador</a:t>
          </a:r>
        </a:p>
      </dsp:txBody>
      <dsp:txXfrm rot="10800000">
        <a:off x="0" y="1599369"/>
        <a:ext cx="9604375" cy="524145"/>
      </dsp:txXfrm>
    </dsp:sp>
    <dsp:sp modelId="{C045A92F-EFD1-4534-9E21-1E5FFEE51460}">
      <dsp:nvSpPr>
        <dsp:cNvPr id="0" name=""/>
        <dsp:cNvSpPr/>
      </dsp:nvSpPr>
      <dsp:spPr>
        <a:xfrm rot="10800000">
          <a:off x="0" y="800574"/>
          <a:ext cx="9604375" cy="806662"/>
        </a:xfrm>
        <a:prstGeom prst="upArrowCallou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a:t>Miriam Morales Morales – Directora Interina de Adquisiciones y Compras</a:t>
          </a:r>
        </a:p>
      </dsp:txBody>
      <dsp:txXfrm rot="10800000">
        <a:off x="0" y="800574"/>
        <a:ext cx="9604375" cy="524145"/>
      </dsp:txXfrm>
    </dsp:sp>
    <dsp:sp modelId="{E6781092-7E76-4418-92B2-DFAB244F3D86}">
      <dsp:nvSpPr>
        <dsp:cNvPr id="0" name=""/>
        <dsp:cNvSpPr/>
      </dsp:nvSpPr>
      <dsp:spPr>
        <a:xfrm rot="10800000">
          <a:off x="0" y="1779"/>
          <a:ext cx="9604375" cy="806662"/>
        </a:xfrm>
        <a:prstGeom prst="upArrowCallou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a:t>José A. Rivera Delgado – Gerente de Compras y Contratos</a:t>
          </a:r>
        </a:p>
      </dsp:txBody>
      <dsp:txXfrm rot="10800000">
        <a:off x="0" y="1779"/>
        <a:ext cx="9604375" cy="5241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782D7-AEE6-4928-9A12-32B43373C9B6}">
      <dsp:nvSpPr>
        <dsp:cNvPr id="0" name=""/>
        <dsp:cNvSpPr/>
      </dsp:nvSpPr>
      <dsp:spPr>
        <a:xfrm>
          <a:off x="0" y="239543"/>
          <a:ext cx="5913437" cy="2035800"/>
        </a:xfrm>
        <a:prstGeom prst="roundRect">
          <a:avLst/>
        </a:prstGeom>
        <a:gradFill rotWithShape="0">
          <a:gsLst>
            <a:gs pos="0">
              <a:schemeClr val="accent2">
                <a:hueOff val="0"/>
                <a:satOff val="0"/>
                <a:lumOff val="0"/>
                <a:alphaOff val="0"/>
                <a:tint val="98000"/>
                <a:satMod val="110000"/>
                <a:lumMod val="104000"/>
              </a:schemeClr>
            </a:gs>
            <a:gs pos="69000">
              <a:schemeClr val="accent2">
                <a:hueOff val="0"/>
                <a:satOff val="0"/>
                <a:lumOff val="0"/>
                <a:alphaOff val="0"/>
                <a:shade val="88000"/>
                <a:satMod val="130000"/>
                <a:lumMod val="92000"/>
              </a:schemeClr>
            </a:gs>
            <a:gs pos="100000">
              <a:schemeClr val="accent2">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dirty="0"/>
            <a:t>Exhibit A-1 Proposal Checklit Requirements ( Hud forms, </a:t>
          </a:r>
          <a:r>
            <a:rPr lang="en-US" sz="3000" kern="1200" dirty="0" err="1"/>
            <a:t>formas</a:t>
          </a:r>
          <a:r>
            <a:rPr lang="en-US" sz="3000" kern="1200" dirty="0"/>
            <a:t> </a:t>
          </a:r>
          <a:r>
            <a:rPr lang="en-US" sz="3000" kern="1200" dirty="0" err="1"/>
            <a:t>completadas</a:t>
          </a:r>
          <a:r>
            <a:rPr lang="en-US" sz="3000" kern="1200" dirty="0"/>
            <a:t>, </a:t>
          </a:r>
          <a:r>
            <a:rPr lang="en-US" sz="3000" kern="1200" dirty="0" err="1"/>
            <a:t>firmadas</a:t>
          </a:r>
          <a:r>
            <a:rPr lang="en-US" sz="3000" kern="1200" dirty="0"/>
            <a:t> e </a:t>
          </a:r>
          <a:r>
            <a:rPr lang="en-US" sz="3000" kern="1200" dirty="0" err="1"/>
            <a:t>inicialadas</a:t>
          </a:r>
          <a:r>
            <a:rPr lang="en-US" sz="3000" kern="1200" dirty="0"/>
            <a:t> y </a:t>
          </a:r>
          <a:r>
            <a:rPr lang="en-US" sz="3000" kern="1200" dirty="0" err="1"/>
            <a:t>notariadas</a:t>
          </a:r>
          <a:r>
            <a:rPr lang="en-US" sz="3000" kern="1200" dirty="0"/>
            <a:t> </a:t>
          </a:r>
          <a:r>
            <a:rPr lang="en-US" sz="3000" kern="1200" dirty="0" err="1"/>
            <a:t>según</a:t>
          </a:r>
          <a:r>
            <a:rPr lang="en-US" sz="3000" kern="1200" dirty="0"/>
            <a:t> </a:t>
          </a:r>
          <a:r>
            <a:rPr lang="en-US" sz="3000" kern="1200" dirty="0" err="1"/>
            <a:t>aplique</a:t>
          </a:r>
          <a:endParaRPr lang="en-US" sz="3000" kern="1200" dirty="0"/>
        </a:p>
      </dsp:txBody>
      <dsp:txXfrm>
        <a:off x="99380" y="338923"/>
        <a:ext cx="5714677" cy="1837040"/>
      </dsp:txXfrm>
    </dsp:sp>
    <dsp:sp modelId="{22576943-4502-4B1E-96A3-F602E391BF8B}">
      <dsp:nvSpPr>
        <dsp:cNvPr id="0" name=""/>
        <dsp:cNvSpPr/>
      </dsp:nvSpPr>
      <dsp:spPr>
        <a:xfrm>
          <a:off x="0" y="2361744"/>
          <a:ext cx="5913437" cy="2035800"/>
        </a:xfrm>
        <a:prstGeom prst="roundRect">
          <a:avLst/>
        </a:prstGeom>
        <a:gradFill rotWithShape="0">
          <a:gsLst>
            <a:gs pos="0">
              <a:schemeClr val="accent2">
                <a:hueOff val="-3392975"/>
                <a:satOff val="11185"/>
                <a:lumOff val="11961"/>
                <a:alphaOff val="0"/>
                <a:tint val="98000"/>
                <a:satMod val="110000"/>
                <a:lumMod val="104000"/>
              </a:schemeClr>
            </a:gs>
            <a:gs pos="69000">
              <a:schemeClr val="accent2">
                <a:hueOff val="-3392975"/>
                <a:satOff val="11185"/>
                <a:lumOff val="11961"/>
                <a:alphaOff val="0"/>
                <a:shade val="88000"/>
                <a:satMod val="130000"/>
                <a:lumMod val="92000"/>
              </a:schemeClr>
            </a:gs>
            <a:gs pos="100000">
              <a:schemeClr val="accent2">
                <a:hueOff val="-3392975"/>
                <a:satOff val="11185"/>
                <a:lumOff val="11961"/>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dirty="0"/>
            <a:t>Exhibit A-2 Proposal Checklist Qualifications (</a:t>
          </a:r>
          <a:r>
            <a:rPr lang="en-US" sz="3000" kern="1200" dirty="0" err="1"/>
            <a:t>criterios</a:t>
          </a:r>
          <a:r>
            <a:rPr lang="en-US" sz="3000" kern="1200" dirty="0"/>
            <a:t> de </a:t>
          </a:r>
          <a:r>
            <a:rPr lang="en-US" sz="3000" kern="1200" dirty="0" err="1"/>
            <a:t>evaluación</a:t>
          </a:r>
          <a:r>
            <a:rPr lang="en-US" sz="3000" kern="1200" dirty="0"/>
            <a:t> </a:t>
          </a:r>
          <a:r>
            <a:rPr lang="en-US" sz="3000" kern="1200" dirty="0" err="1"/>
            <a:t>Propuesta</a:t>
          </a:r>
          <a:r>
            <a:rPr lang="en-US" sz="3000" kern="1200" dirty="0"/>
            <a:t>) </a:t>
          </a:r>
          <a:r>
            <a:rPr lang="en-US" sz="3000" kern="1200" dirty="0" err="1"/>
            <a:t>atención</a:t>
          </a:r>
          <a:r>
            <a:rPr lang="en-US" sz="3000" kern="1200" dirty="0"/>
            <a:t> a las </a:t>
          </a:r>
          <a:r>
            <a:rPr lang="en-US" sz="3000" kern="1200" dirty="0" err="1"/>
            <a:t>referencias</a:t>
          </a:r>
          <a:endParaRPr lang="en-US" sz="3000" kern="1200" dirty="0"/>
        </a:p>
      </dsp:txBody>
      <dsp:txXfrm>
        <a:off x="99380" y="2461124"/>
        <a:ext cx="5714677" cy="18370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1281B8-24C9-4092-95E3-1D82607FE765}">
      <dsp:nvSpPr>
        <dsp:cNvPr id="0" name=""/>
        <dsp:cNvSpPr/>
      </dsp:nvSpPr>
      <dsp:spPr>
        <a:xfrm>
          <a:off x="1172" y="290528"/>
          <a:ext cx="4572395" cy="2743437"/>
        </a:xfrm>
        <a:prstGeom prst="rect">
          <a:avLst/>
        </a:prstGeom>
        <a:gradFill rotWithShape="0">
          <a:gsLst>
            <a:gs pos="0">
              <a:schemeClr val="accent5">
                <a:hueOff val="0"/>
                <a:satOff val="0"/>
                <a:lumOff val="0"/>
                <a:alphaOff val="0"/>
                <a:tint val="98000"/>
                <a:satMod val="110000"/>
                <a:lumMod val="104000"/>
              </a:schemeClr>
            </a:gs>
            <a:gs pos="69000">
              <a:schemeClr val="accent5">
                <a:hueOff val="0"/>
                <a:satOff val="0"/>
                <a:lumOff val="0"/>
                <a:alphaOff val="0"/>
                <a:shade val="88000"/>
                <a:satMod val="130000"/>
                <a:lumMod val="92000"/>
              </a:schemeClr>
            </a:gs>
            <a:gs pos="100000">
              <a:schemeClr val="accent5">
                <a:hueOff val="0"/>
                <a:satOff val="0"/>
                <a:lumOff val="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Submission of </a:t>
          </a:r>
          <a:r>
            <a:rPr lang="en-US" sz="2100" kern="1200" dirty="0" err="1"/>
            <a:t>Questionsand</a:t>
          </a:r>
          <a:r>
            <a:rPr lang="en-US" sz="2100" kern="1200" dirty="0"/>
            <a:t> Request for  clarifications </a:t>
          </a:r>
        </a:p>
        <a:p>
          <a:pPr marL="0" lvl="0" indent="0" algn="ctr" defTabSz="933450">
            <a:lnSpc>
              <a:spcPct val="90000"/>
            </a:lnSpc>
            <a:spcBef>
              <a:spcPct val="0"/>
            </a:spcBef>
            <a:spcAft>
              <a:spcPct val="35000"/>
            </a:spcAft>
            <a:buNone/>
          </a:pPr>
          <a:r>
            <a:rPr lang="en-US" sz="2100" kern="1200" dirty="0"/>
            <a:t>July 9, 2025 at 4:00 pm </a:t>
          </a:r>
          <a:r>
            <a:rPr lang="en-US" sz="2000" kern="1200" dirty="0"/>
            <a:t>AST </a:t>
          </a:r>
          <a:r>
            <a:rPr lang="en-US" sz="2100" kern="1200" dirty="0"/>
            <a:t> </a:t>
          </a:r>
        </a:p>
      </dsp:txBody>
      <dsp:txXfrm>
        <a:off x="1172" y="290528"/>
        <a:ext cx="4572395" cy="2743437"/>
      </dsp:txXfrm>
    </dsp:sp>
    <dsp:sp modelId="{A5D102E3-09AE-42E1-962B-4B172DD38864}">
      <dsp:nvSpPr>
        <dsp:cNvPr id="0" name=""/>
        <dsp:cNvSpPr/>
      </dsp:nvSpPr>
      <dsp:spPr>
        <a:xfrm>
          <a:off x="5030807" y="290528"/>
          <a:ext cx="4572395" cy="2743437"/>
        </a:xfrm>
        <a:prstGeom prst="rect">
          <a:avLst/>
        </a:prstGeom>
        <a:gradFill rotWithShape="0">
          <a:gsLst>
            <a:gs pos="0">
              <a:schemeClr val="accent5">
                <a:hueOff val="-1684631"/>
                <a:satOff val="-7944"/>
                <a:lumOff val="1960"/>
                <a:alphaOff val="0"/>
                <a:tint val="98000"/>
                <a:satMod val="110000"/>
                <a:lumMod val="104000"/>
              </a:schemeClr>
            </a:gs>
            <a:gs pos="69000">
              <a:schemeClr val="accent5">
                <a:hueOff val="-1684631"/>
                <a:satOff val="-7944"/>
                <a:lumOff val="1960"/>
                <a:alphaOff val="0"/>
                <a:shade val="88000"/>
                <a:satMod val="130000"/>
                <a:lumMod val="92000"/>
              </a:schemeClr>
            </a:gs>
            <a:gs pos="100000">
              <a:schemeClr val="accent5">
                <a:hueOff val="-1684631"/>
                <a:satOff val="-7944"/>
                <a:lumOff val="1960"/>
                <a:alphaOff val="0"/>
                <a:shade val="78000"/>
                <a:satMod val="130000"/>
                <a:lumMod val="92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endParaRPr lang="en-US" sz="3200" kern="1200" dirty="0"/>
        </a:p>
        <a:p>
          <a:pPr marL="0" lvl="0" indent="0" algn="ctr" defTabSz="1422400">
            <a:lnSpc>
              <a:spcPct val="90000"/>
            </a:lnSpc>
            <a:spcBef>
              <a:spcPct val="0"/>
            </a:spcBef>
            <a:spcAft>
              <a:spcPct val="35000"/>
            </a:spcAft>
            <a:buNone/>
          </a:pPr>
          <a:r>
            <a:rPr lang="en-US" sz="3200" kern="1200" dirty="0"/>
            <a:t>Proposal Due Date</a:t>
          </a:r>
        </a:p>
        <a:p>
          <a:pPr marL="0" lvl="0" indent="0" algn="ctr" defTabSz="1422400">
            <a:lnSpc>
              <a:spcPct val="90000"/>
            </a:lnSpc>
            <a:spcBef>
              <a:spcPct val="0"/>
            </a:spcBef>
            <a:spcAft>
              <a:spcPct val="35000"/>
            </a:spcAft>
            <a:buNone/>
          </a:pPr>
          <a:r>
            <a:rPr lang="en-US" sz="3200" kern="1200" dirty="0"/>
            <a:t>          July 29,2025 at 				                         4:00 pm AST</a:t>
          </a:r>
        </a:p>
      </dsp:txBody>
      <dsp:txXfrm>
        <a:off x="5030807" y="290528"/>
        <a:ext cx="4572395" cy="274343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82076E-56D3-4346-B0C7-82F4FA5E23AE}">
      <dsp:nvSpPr>
        <dsp:cNvPr id="0" name=""/>
        <dsp:cNvSpPr/>
      </dsp:nvSpPr>
      <dsp:spPr>
        <a:xfrm>
          <a:off x="0" y="0"/>
          <a:ext cx="8163718" cy="1675452"/>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s-PR" sz="3300" b="1" kern="1200"/>
            <a:t>LUIS EZEQUIEL PÉREZ ADMINISTRADOR ASOCIADO </a:t>
          </a:r>
          <a:endParaRPr lang="en-US" sz="3300" kern="1200"/>
        </a:p>
      </dsp:txBody>
      <dsp:txXfrm>
        <a:off x="49072" y="49072"/>
        <a:ext cx="6432008" cy="1577308"/>
      </dsp:txXfrm>
    </dsp:sp>
    <dsp:sp modelId="{3722DD67-80EB-4AAA-A374-ECB57FB8B7E5}">
      <dsp:nvSpPr>
        <dsp:cNvPr id="0" name=""/>
        <dsp:cNvSpPr/>
      </dsp:nvSpPr>
      <dsp:spPr>
        <a:xfrm>
          <a:off x="1440656" y="2047774"/>
          <a:ext cx="8163718" cy="1675452"/>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s-PR" sz="3300" kern="1200"/>
            <a:t>ADMINISTRACIÓN DE PROYECTOS </a:t>
          </a:r>
          <a:endParaRPr lang="en-US" sz="3300" kern="1200"/>
        </a:p>
      </dsp:txBody>
      <dsp:txXfrm>
        <a:off x="1489728" y="2096846"/>
        <a:ext cx="5535874" cy="1577308"/>
      </dsp:txXfrm>
    </dsp:sp>
    <dsp:sp modelId="{F2861131-F9FF-4511-8C85-E4AF43EF53CD}">
      <dsp:nvSpPr>
        <dsp:cNvPr id="0" name=""/>
        <dsp:cNvSpPr/>
      </dsp:nvSpPr>
      <dsp:spPr>
        <a:xfrm>
          <a:off x="7074674" y="1317091"/>
          <a:ext cx="1089043" cy="1089043"/>
        </a:xfrm>
        <a:prstGeom prst="downArrow">
          <a:avLst>
            <a:gd name="adj1" fmla="val 55000"/>
            <a:gd name="adj2" fmla="val 45000"/>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319709" y="1317091"/>
        <a:ext cx="598973" cy="81950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66584C43-1E5D-4E59-B4E5-38DB2006034A}" type="datetimeFigureOut">
              <a:rPr lang="en-US" smtClean="0"/>
              <a:t>7/3/2025</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AD589C8A-C8BE-4576-847C-741D486683EA}" type="slidenum">
              <a:rPr lang="en-US" smtClean="0"/>
              <a:t>‹#›</a:t>
            </a:fld>
            <a:endParaRPr lang="en-US"/>
          </a:p>
        </p:txBody>
      </p:sp>
    </p:spTree>
    <p:extLst>
      <p:ext uri="{BB962C8B-B14F-4D97-AF65-F5344CB8AC3E}">
        <p14:creationId xmlns:p14="http://schemas.microsoft.com/office/powerpoint/2010/main" val="351385776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7/3/2025</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50198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87913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37038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63802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40790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7/3/2025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70411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7/3/2025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96152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7/3/2025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87532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7/3/2025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521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7/3/2025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2933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61BEF0D-F0BB-DE4B-95CE-6DB70DBA9567}" type="datetimeFigureOut">
              <a:rPr lang="en-US" smtClean="0"/>
              <a:pPr/>
              <a:t>7/3/2025</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99550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B61BEF0D-F0BB-DE4B-95CE-6DB70DBA9567}" type="datetimeFigureOut">
              <a:rPr lang="en-US" smtClean="0"/>
              <a:pPr/>
              <a:t>7/3/2025</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D57F1E4F-1CFF-5643-939E-217C01CDF565}" type="slidenum">
              <a:rPr lang="en-US" smtClean="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35873"/>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subastas.avp.pr.gov/"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700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728906"/>
          </a:xfrm>
        </p:spPr>
        <p:txBody>
          <a:bodyPr>
            <a:normAutofit fontScale="90000"/>
          </a:bodyPr>
          <a:lstStyle/>
          <a:p>
            <a:r>
              <a:rPr lang="en-US" sz="4400" dirty="0"/>
              <a:t>AVP-RFP-24-25-03 MANAGEMENT AGENT’s SERVICES </a:t>
            </a:r>
            <a:br>
              <a:rPr lang="en-US" sz="4400" dirty="0"/>
            </a:br>
            <a:r>
              <a:rPr lang="en-US" sz="4400" dirty="0"/>
              <a:t> </a:t>
            </a:r>
            <a:br>
              <a:rPr lang="en-US" sz="4400" dirty="0"/>
            </a:br>
            <a:r>
              <a:rPr lang="en-US" sz="4400" dirty="0"/>
              <a:t>AVP-RFP-24-25-05 management agents services for LIHTC </a:t>
            </a:r>
          </a:p>
        </p:txBody>
      </p:sp>
      <p:sp>
        <p:nvSpPr>
          <p:cNvPr id="6" name="Subtitle 5">
            <a:extLst>
              <a:ext uri="{FF2B5EF4-FFF2-40B4-BE49-F238E27FC236}">
                <a16:creationId xmlns:a16="http://schemas.microsoft.com/office/drawing/2014/main" id="{1D51515E-2FC1-2E83-9AD5-9FDF44B21B02}"/>
              </a:ext>
            </a:extLst>
          </p:cNvPr>
          <p:cNvSpPr>
            <a:spLocks noGrp="1"/>
          </p:cNvSpPr>
          <p:nvPr>
            <p:ph type="subTitle" idx="1"/>
          </p:nvPr>
        </p:nvSpPr>
        <p:spPr>
          <a:xfrm>
            <a:off x="2271131" y="4324835"/>
            <a:ext cx="8637072" cy="367936"/>
          </a:xfrm>
        </p:spPr>
        <p:txBody>
          <a:bodyPr>
            <a:normAutofit fontScale="62500" lnSpcReduction="20000"/>
          </a:bodyPr>
          <a:lstStyle/>
          <a:p>
            <a:endParaRPr lang="es-PR" dirty="0"/>
          </a:p>
        </p:txBody>
      </p:sp>
      <p:pic>
        <p:nvPicPr>
          <p:cNvPr id="8" name="Picture 7" descr="Diagram&#10;&#10;AI-generated content may be incorrect.">
            <a:extLst>
              <a:ext uri="{FF2B5EF4-FFF2-40B4-BE49-F238E27FC236}">
                <a16:creationId xmlns:a16="http://schemas.microsoft.com/office/drawing/2014/main" id="{80595422-342D-5931-CA92-2A565F7E4ACE}"/>
              </a:ext>
            </a:extLst>
          </p:cNvPr>
          <p:cNvPicPr>
            <a:picLocks noChangeAspect="1"/>
          </p:cNvPicPr>
          <p:nvPr/>
        </p:nvPicPr>
        <p:blipFill>
          <a:blip r:embed="rId2"/>
          <a:stretch>
            <a:fillRect/>
          </a:stretch>
        </p:blipFill>
        <p:spPr>
          <a:xfrm>
            <a:off x="221785" y="741086"/>
            <a:ext cx="1963082" cy="890093"/>
          </a:xfrm>
          <a:prstGeom prst="rect">
            <a:avLst/>
          </a:prstGeom>
        </p:spPr>
      </p:pic>
    </p:spTree>
    <p:extLst>
      <p:ext uri="{BB962C8B-B14F-4D97-AF65-F5344CB8AC3E}">
        <p14:creationId xmlns:p14="http://schemas.microsoft.com/office/powerpoint/2010/main" val="12808719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br>
              <a:rPr lang="en-US" b="1" dirty="0">
                <a:latin typeface="Century Gothic" panose="020B0502020202020204" pitchFamily="34" charset="0"/>
              </a:rPr>
            </a:br>
            <a:r>
              <a:rPr lang="en-US" sz="3600" b="1" dirty="0">
                <a:latin typeface="Poppins" panose="00000500000000000000" pitchFamily="2" charset="0"/>
                <a:cs typeface="Poppins" panose="00000500000000000000" pitchFamily="2" charset="0"/>
              </a:rPr>
              <a:t>Financial determination</a:t>
            </a:r>
            <a:br>
              <a:rPr lang="es-PR" sz="3600" b="1" dirty="0">
                <a:latin typeface="Poppins" panose="00000500000000000000" pitchFamily="2" charset="0"/>
                <a:cs typeface="Poppins" panose="00000500000000000000" pitchFamily="2" charset="0"/>
              </a:rPr>
            </a:br>
            <a:endParaRPr lang="en-US" sz="3600" dirty="0">
              <a:latin typeface="Century Gothic" panose="020B0502020202020204" pitchFamily="34" charset="0"/>
            </a:endParaRPr>
          </a:p>
        </p:txBody>
      </p:sp>
      <p:sp>
        <p:nvSpPr>
          <p:cNvPr id="4" name="Content Placeholder 3">
            <a:extLst>
              <a:ext uri="{FF2B5EF4-FFF2-40B4-BE49-F238E27FC236}">
                <a16:creationId xmlns:a16="http://schemas.microsoft.com/office/drawing/2014/main" id="{B0E1226D-8EB5-34A8-0A62-C22A108D5C3B}"/>
              </a:ext>
            </a:extLst>
          </p:cNvPr>
          <p:cNvSpPr>
            <a:spLocks noGrp="1"/>
          </p:cNvSpPr>
          <p:nvPr>
            <p:ph sz="half" idx="2"/>
          </p:nvPr>
        </p:nvSpPr>
        <p:spPr/>
        <p:txBody>
          <a:bodyPr/>
          <a:lstStyle/>
          <a:p>
            <a:endParaRPr lang="en-US" dirty="0"/>
          </a:p>
          <a:p>
            <a:endParaRPr lang="es-PR" dirty="0"/>
          </a:p>
        </p:txBody>
      </p:sp>
      <p:sp>
        <p:nvSpPr>
          <p:cNvPr id="6" name="Content Placeholder 5">
            <a:extLst>
              <a:ext uri="{FF2B5EF4-FFF2-40B4-BE49-F238E27FC236}">
                <a16:creationId xmlns:a16="http://schemas.microsoft.com/office/drawing/2014/main" id="{7700A057-F42E-00C2-CD8E-4224A9CD4B4A}"/>
              </a:ext>
            </a:extLst>
          </p:cNvPr>
          <p:cNvSpPr>
            <a:spLocks noGrp="1"/>
          </p:cNvSpPr>
          <p:nvPr>
            <p:ph sz="quarter" idx="4"/>
          </p:nvPr>
        </p:nvSpPr>
        <p:spPr>
          <a:xfrm>
            <a:off x="1908313" y="2040835"/>
            <a:ext cx="8335617" cy="3127513"/>
          </a:xfrm>
        </p:spPr>
        <p:txBody>
          <a:bodyPr/>
          <a:lstStyle/>
          <a:p>
            <a:endParaRPr lang="en-US" dirty="0"/>
          </a:p>
          <a:p>
            <a:r>
              <a:rPr lang="en-US" dirty="0">
                <a:latin typeface="Poppins" panose="00000500000000000000" pitchFamily="2" charset="0"/>
                <a:cs typeface="Poppins" panose="00000500000000000000" pitchFamily="2" charset="0"/>
              </a:rPr>
              <a:t>Unencumbered </a:t>
            </a:r>
            <a:r>
              <a:rPr lang="en-US" dirty="0">
                <a:solidFill>
                  <a:schemeClr val="accent1"/>
                </a:solidFill>
                <a:latin typeface="Poppins" panose="00000500000000000000" pitchFamily="2" charset="0"/>
                <a:cs typeface="Poppins" panose="00000500000000000000" pitchFamily="2" charset="0"/>
              </a:rPr>
              <a:t>minimum line of credit $500,000.00.</a:t>
            </a:r>
          </a:p>
          <a:p>
            <a:pPr marL="0" indent="0">
              <a:buNone/>
            </a:pPr>
            <a:endParaRPr lang="en-US" dirty="0">
              <a:solidFill>
                <a:schemeClr val="accent1"/>
              </a:solidFill>
              <a:latin typeface="Poppins" panose="00000500000000000000" pitchFamily="2" charset="0"/>
              <a:cs typeface="Poppins" panose="00000500000000000000" pitchFamily="2" charset="0"/>
            </a:endParaRPr>
          </a:p>
          <a:p>
            <a:r>
              <a:rPr lang="en-US" dirty="0">
                <a:solidFill>
                  <a:schemeClr val="accent1"/>
                </a:solidFill>
                <a:latin typeface="Poppins" panose="00000500000000000000" pitchFamily="2" charset="0"/>
                <a:cs typeface="Poppins" panose="00000500000000000000" pitchFamily="2" charset="0"/>
              </a:rPr>
              <a:t>Most recent Audit Financial Statements, Balance Sheets and Bank Statement</a:t>
            </a:r>
          </a:p>
          <a:p>
            <a:endParaRPr lang="es-PR" dirty="0"/>
          </a:p>
        </p:txBody>
      </p:sp>
    </p:spTree>
    <p:extLst>
      <p:ext uri="{BB962C8B-B14F-4D97-AF65-F5344CB8AC3E}">
        <p14:creationId xmlns:p14="http://schemas.microsoft.com/office/powerpoint/2010/main" val="3654887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26524" y="1734671"/>
            <a:ext cx="7338952" cy="2678301"/>
          </a:xfrm>
        </p:spPr>
        <p:txBody>
          <a:bodyPr>
            <a:normAutofit fontScale="90000"/>
          </a:bodyPr>
          <a:lstStyle/>
          <a:p>
            <a:pPr algn="ctr"/>
            <a:br>
              <a:rPr lang="en-US" b="1" dirty="0">
                <a:latin typeface="Century Gothic" panose="020B0502020202020204" pitchFamily="34" charset="0"/>
              </a:rPr>
            </a:br>
            <a:br>
              <a:rPr lang="en-US" b="1" dirty="0">
                <a:latin typeface="Century Gothic" panose="020B0502020202020204" pitchFamily="34" charset="0"/>
              </a:rPr>
            </a:br>
            <a:br>
              <a:rPr lang="en-US" b="1" dirty="0">
                <a:latin typeface="Century Gothic" panose="020B0502020202020204" pitchFamily="34" charset="0"/>
              </a:rPr>
            </a:br>
            <a:br>
              <a:rPr lang="en-US" b="1" dirty="0">
                <a:latin typeface="Century Gothic" panose="020B0502020202020204" pitchFamily="34" charset="0"/>
              </a:rPr>
            </a:br>
            <a:r>
              <a:rPr lang="en-US" b="1" dirty="0">
                <a:latin typeface="Century Gothic" panose="020B0502020202020204" pitchFamily="34" charset="0"/>
              </a:rPr>
              <a:t>Contract Term</a:t>
            </a:r>
            <a:r>
              <a:rPr lang="en-US" sz="4000" dirty="0"/>
              <a:t> </a:t>
            </a:r>
            <a:br>
              <a:rPr lang="en-US" sz="4000" dirty="0"/>
            </a:br>
            <a:br>
              <a:rPr lang="en-US" sz="4000" dirty="0"/>
            </a:br>
            <a:br>
              <a:rPr lang="en-US" sz="4000" dirty="0"/>
            </a:br>
            <a:br>
              <a:rPr lang="en-US" sz="4000" dirty="0"/>
            </a:br>
            <a:br>
              <a:rPr lang="en-US" sz="4000" dirty="0"/>
            </a:br>
            <a:br>
              <a:rPr lang="en-US" sz="4000" dirty="0"/>
            </a:br>
            <a:br>
              <a:rPr lang="en-US" sz="4000" dirty="0"/>
            </a:br>
            <a:br>
              <a:rPr lang="en-US" sz="4000" dirty="0"/>
            </a:br>
            <a:br>
              <a:rPr lang="en-US" sz="4000" dirty="0"/>
            </a:br>
            <a:br>
              <a:rPr lang="en-US" sz="4000" dirty="0"/>
            </a:br>
            <a:br>
              <a:rPr lang="en-US" sz="4000" dirty="0"/>
            </a:br>
            <a:br>
              <a:rPr lang="en-US" sz="4000" dirty="0"/>
            </a:br>
            <a:r>
              <a:rPr lang="en-US" sz="4000" dirty="0"/>
              <a:t>CONTRACT TERM</a:t>
            </a:r>
            <a:br>
              <a:rPr lang="en-US" sz="4000" dirty="0"/>
            </a:br>
            <a:r>
              <a:rPr lang="en-US" sz="2700" dirty="0"/>
              <a:t>The term of the contract will be for a period of up to two (2) years from the date of execution of the contract.  PRPHA will have the option, in its sole discretion, to award up to two additional one-year option periods.</a:t>
            </a:r>
            <a:br>
              <a:rPr lang="en-US" sz="2700" dirty="0"/>
            </a:br>
            <a:br>
              <a:rPr lang="en-US" sz="4000" dirty="0"/>
            </a:br>
            <a:endParaRPr lang="en-US" sz="4000" dirty="0"/>
          </a:p>
        </p:txBody>
      </p:sp>
      <p:sp>
        <p:nvSpPr>
          <p:cNvPr id="3" name="Subtitle 2"/>
          <p:cNvSpPr>
            <a:spLocks noGrp="1"/>
          </p:cNvSpPr>
          <p:nvPr>
            <p:ph type="subTitle" idx="1"/>
          </p:nvPr>
        </p:nvSpPr>
        <p:spPr>
          <a:xfrm>
            <a:off x="1128404" y="4289612"/>
            <a:ext cx="8637072" cy="753035"/>
          </a:xfrm>
        </p:spPr>
        <p:txBody>
          <a:bodyPr>
            <a:normAutofit fontScale="77500" lnSpcReduction="20000"/>
          </a:bodyPr>
          <a:lstStyle/>
          <a:p>
            <a:pPr algn="ctr"/>
            <a:endParaRPr lang="en-US" dirty="0"/>
          </a:p>
          <a:p>
            <a:pPr algn="ctr"/>
            <a:r>
              <a:rPr lang="en-US" b="1" dirty="0"/>
              <a:t>MANAGEMENT AGENT’S SERVICES</a:t>
            </a:r>
          </a:p>
        </p:txBody>
      </p:sp>
    </p:spTree>
    <p:extLst>
      <p:ext uri="{BB962C8B-B14F-4D97-AF65-F5344CB8AC3E}">
        <p14:creationId xmlns:p14="http://schemas.microsoft.com/office/powerpoint/2010/main" val="4280910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9531" y="808383"/>
            <a:ext cx="8534399" cy="2620617"/>
          </a:xfrm>
        </p:spPr>
        <p:txBody>
          <a:bodyPr>
            <a:normAutofit/>
          </a:bodyPr>
          <a:lstStyle/>
          <a:p>
            <a:pPr algn="ctr"/>
            <a:r>
              <a:rPr lang="en-US" sz="3600" dirty="0">
                <a:latin typeface="Century Gothic" panose="020B0502020202020204" pitchFamily="34" charset="0"/>
              </a:rPr>
              <a:t>Submission of Inquiries to Ricardo J. Rosario Acevedo, ADM. </a:t>
            </a:r>
            <a:r>
              <a:rPr lang="en-US" sz="3600" dirty="0" err="1">
                <a:latin typeface="Century Gothic" panose="020B0502020202020204" pitchFamily="34" charset="0"/>
              </a:rPr>
              <a:t>asOCIADO</a:t>
            </a:r>
            <a:r>
              <a:rPr lang="en-US" sz="3600" dirty="0">
                <a:latin typeface="Century Gothic" panose="020B0502020202020204" pitchFamily="34" charset="0"/>
              </a:rPr>
              <a:t>, AREA DE ADQUISICIONES Y CONTRATACION A PROCUREMENT@AVP.PR.GOV</a:t>
            </a:r>
          </a:p>
        </p:txBody>
      </p:sp>
      <p:sp>
        <p:nvSpPr>
          <p:cNvPr id="3" name="Subtitle 2"/>
          <p:cNvSpPr>
            <a:spLocks noGrp="1"/>
          </p:cNvSpPr>
          <p:nvPr>
            <p:ph type="subTitle" idx="1"/>
          </p:nvPr>
        </p:nvSpPr>
        <p:spPr>
          <a:xfrm>
            <a:off x="5645425" y="4463106"/>
            <a:ext cx="5420139" cy="638981"/>
          </a:xfrm>
        </p:spPr>
        <p:txBody>
          <a:bodyPr>
            <a:noAutofit/>
          </a:bodyPr>
          <a:lstStyle/>
          <a:p>
            <a:pPr algn="ctr"/>
            <a:r>
              <a:rPr lang="en-US" sz="2400" b="1" dirty="0">
                <a:latin typeface="Poppins" panose="00000500000000000000" pitchFamily="2" charset="0"/>
                <a:cs typeface="Poppins" panose="00000500000000000000" pitchFamily="2" charset="0"/>
              </a:rPr>
              <a:t>Attachment 5</a:t>
            </a:r>
          </a:p>
        </p:txBody>
      </p:sp>
    </p:spTree>
    <p:extLst>
      <p:ext uri="{BB962C8B-B14F-4D97-AF65-F5344CB8AC3E}">
        <p14:creationId xmlns:p14="http://schemas.microsoft.com/office/powerpoint/2010/main" val="1900139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51579" y="804519"/>
            <a:ext cx="9603275" cy="1049235"/>
          </a:xfrm>
        </p:spPr>
        <p:txBody>
          <a:bodyPr vert="horz" lIns="91440" tIns="45720" rIns="91440" bIns="0" rtlCol="0">
            <a:normAutofit/>
          </a:bodyPr>
          <a:lstStyle/>
          <a:p>
            <a:r>
              <a:rPr lang="en-US" dirty="0"/>
              <a:t>RFP SCHEDULE</a:t>
            </a:r>
          </a:p>
        </p:txBody>
      </p:sp>
      <p:graphicFrame>
        <p:nvGraphicFramePr>
          <p:cNvPr id="11" name="Content Placeholder 5">
            <a:extLst>
              <a:ext uri="{FF2B5EF4-FFF2-40B4-BE49-F238E27FC236}">
                <a16:creationId xmlns:a16="http://schemas.microsoft.com/office/drawing/2014/main" id="{88CB4E11-8358-5722-3ECD-3C178E6DB4C0}"/>
              </a:ext>
            </a:extLst>
          </p:cNvPr>
          <p:cNvGraphicFramePr>
            <a:graphicFrameLocks noGrp="1"/>
          </p:cNvGraphicFramePr>
          <p:nvPr>
            <p:ph idx="1"/>
            <p:extLst>
              <p:ext uri="{D42A27DB-BD31-4B8C-83A1-F6EECF244321}">
                <p14:modId xmlns:p14="http://schemas.microsoft.com/office/powerpoint/2010/main" val="3249927232"/>
              </p:ext>
            </p:extLst>
          </p:nvPr>
        </p:nvGraphicFramePr>
        <p:xfrm>
          <a:off x="1450975" y="2340435"/>
          <a:ext cx="9604375" cy="3324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1781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484D52-924A-66BA-0797-115C16E21DAC}"/>
              </a:ext>
            </a:extLst>
          </p:cNvPr>
          <p:cNvSpPr>
            <a:spLocks noGrp="1"/>
          </p:cNvSpPr>
          <p:nvPr>
            <p:ph type="title"/>
          </p:nvPr>
        </p:nvSpPr>
        <p:spPr>
          <a:xfrm>
            <a:off x="1451579" y="804519"/>
            <a:ext cx="9603275" cy="1049235"/>
          </a:xfrm>
        </p:spPr>
        <p:txBody>
          <a:bodyPr>
            <a:normAutofit/>
          </a:bodyPr>
          <a:lstStyle/>
          <a:p>
            <a:endParaRPr lang="es-PR"/>
          </a:p>
        </p:txBody>
      </p:sp>
      <p:cxnSp>
        <p:nvCxnSpPr>
          <p:cNvPr id="11" name="Straight Connector 10">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13" name="Rectangle 12">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aphicFrame>
        <p:nvGraphicFramePr>
          <p:cNvPr id="5" name="Content Placeholder 2">
            <a:extLst>
              <a:ext uri="{FF2B5EF4-FFF2-40B4-BE49-F238E27FC236}">
                <a16:creationId xmlns:a16="http://schemas.microsoft.com/office/drawing/2014/main" id="{8063606D-C593-420D-F569-63A6D073C1B8}"/>
              </a:ext>
            </a:extLst>
          </p:cNvPr>
          <p:cNvGraphicFramePr>
            <a:graphicFrameLocks noGrp="1"/>
          </p:cNvGraphicFramePr>
          <p:nvPr>
            <p:ph idx="1"/>
            <p:extLst>
              <p:ext uri="{D42A27DB-BD31-4B8C-83A1-F6EECF244321}">
                <p14:modId xmlns:p14="http://schemas.microsoft.com/office/powerpoint/2010/main" val="3976740445"/>
              </p:ext>
            </p:extLst>
          </p:nvPr>
        </p:nvGraphicFramePr>
        <p:xfrm>
          <a:off x="1450975" y="2331497"/>
          <a:ext cx="9604375" cy="37232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0592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757E9-46AF-B950-5DC4-E585F90C8C20}"/>
              </a:ext>
            </a:extLst>
          </p:cNvPr>
          <p:cNvSpPr>
            <a:spLocks noGrp="1"/>
          </p:cNvSpPr>
          <p:nvPr>
            <p:ph type="title"/>
          </p:nvPr>
        </p:nvSpPr>
        <p:spPr/>
        <p:txBody>
          <a:bodyPr>
            <a:normAutofit/>
          </a:bodyPr>
          <a:lstStyle/>
          <a:p>
            <a:r>
              <a:rPr lang="en-US" sz="4000" dirty="0"/>
              <a:t>SECTION 3</a:t>
            </a:r>
            <a:endParaRPr lang="es-PR" sz="4000" dirty="0"/>
          </a:p>
        </p:txBody>
      </p:sp>
      <p:sp>
        <p:nvSpPr>
          <p:cNvPr id="3" name="Content Placeholder 2">
            <a:extLst>
              <a:ext uri="{FF2B5EF4-FFF2-40B4-BE49-F238E27FC236}">
                <a16:creationId xmlns:a16="http://schemas.microsoft.com/office/drawing/2014/main" id="{DFEE5FDB-A272-6866-09D1-F3EBAA7FE03A}"/>
              </a:ext>
            </a:extLst>
          </p:cNvPr>
          <p:cNvSpPr>
            <a:spLocks noGrp="1"/>
          </p:cNvSpPr>
          <p:nvPr>
            <p:ph idx="1"/>
          </p:nvPr>
        </p:nvSpPr>
        <p:spPr/>
        <p:txBody>
          <a:bodyPr/>
          <a:lstStyle/>
          <a:p>
            <a:pPr marL="0" indent="0">
              <a:buNone/>
            </a:pPr>
            <a:endParaRPr lang="es-PR" b="1" cap="all" dirty="0"/>
          </a:p>
          <a:p>
            <a:r>
              <a:rPr lang="es-PR" b="1" cap="all" dirty="0"/>
              <a:t>Ramón Antonio calzada Jiménez, M.B.A.</a:t>
            </a:r>
            <a:endParaRPr lang="es-PR" dirty="0"/>
          </a:p>
          <a:p>
            <a:pPr marL="0" indent="0">
              <a:buNone/>
            </a:pPr>
            <a:r>
              <a:rPr lang="es-PR" cap="all" dirty="0"/>
              <a:t>    Director servicios de calidad de vida</a:t>
            </a:r>
            <a:endParaRPr lang="es-PR" dirty="0"/>
          </a:p>
          <a:p>
            <a:pPr marL="0" indent="0">
              <a:buNone/>
            </a:pPr>
            <a:r>
              <a:rPr lang="es-PR" b="1" cap="all" dirty="0"/>
              <a:t>    Área de programas comunales y de residentes</a:t>
            </a:r>
            <a:endParaRPr lang="es-PR" dirty="0"/>
          </a:p>
          <a:p>
            <a:endParaRPr lang="en-US" dirty="0"/>
          </a:p>
        </p:txBody>
      </p:sp>
    </p:spTree>
    <p:extLst>
      <p:ext uri="{BB962C8B-B14F-4D97-AF65-F5344CB8AC3E}">
        <p14:creationId xmlns:p14="http://schemas.microsoft.com/office/powerpoint/2010/main" val="2532603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BDB7392-9E8E-5550-2917-E951FFA4B3FF}"/>
              </a:ext>
            </a:extLst>
          </p:cNvPr>
          <p:cNvSpPr txBox="1"/>
          <p:nvPr/>
        </p:nvSpPr>
        <p:spPr>
          <a:xfrm>
            <a:off x="1351722" y="1126435"/>
            <a:ext cx="9534814" cy="3539430"/>
          </a:xfrm>
          <a:prstGeom prst="rect">
            <a:avLst/>
          </a:prstGeom>
          <a:noFill/>
        </p:spPr>
        <p:txBody>
          <a:bodyPr wrap="square">
            <a:spAutoFit/>
          </a:bodyPr>
          <a:lstStyle/>
          <a:p>
            <a:r>
              <a:rPr lang="en-US" sz="2800" dirty="0">
                <a:latin typeface="Century Gothic" panose="020B0502020202020204" pitchFamily="34" charset="0"/>
              </a:rPr>
              <a:t>Buenos días:</a:t>
            </a:r>
          </a:p>
          <a:p>
            <a:endParaRPr lang="en-US" sz="2800" dirty="0">
              <a:latin typeface="Century Gothic" panose="020B0502020202020204" pitchFamily="34" charset="0"/>
            </a:endParaRPr>
          </a:p>
          <a:p>
            <a:pPr algn="just"/>
            <a:r>
              <a:rPr lang="en-US" sz="2800" dirty="0">
                <a:latin typeface="Century Gothic" panose="020B0502020202020204" pitchFamily="34" charset="0"/>
              </a:rPr>
              <a:t>En </a:t>
            </a:r>
            <a:r>
              <a:rPr lang="en-US" sz="2800" dirty="0" err="1">
                <a:latin typeface="Century Gothic" panose="020B0502020202020204" pitchFamily="34" charset="0"/>
              </a:rPr>
              <a:t>nombre</a:t>
            </a:r>
            <a:r>
              <a:rPr lang="en-US" sz="2800" dirty="0">
                <a:latin typeface="Century Gothic" panose="020B0502020202020204" pitchFamily="34" charset="0"/>
              </a:rPr>
              <a:t> del </a:t>
            </a:r>
            <a:r>
              <a:rPr lang="en-US" sz="2800" dirty="0" err="1">
                <a:latin typeface="Century Gothic" panose="020B0502020202020204" pitchFamily="34" charset="0"/>
              </a:rPr>
              <a:t>Secretaria</a:t>
            </a:r>
            <a:r>
              <a:rPr lang="en-US" sz="2800" dirty="0">
                <a:latin typeface="Century Gothic" panose="020B0502020202020204" pitchFamily="34" charset="0"/>
              </a:rPr>
              <a:t> del Departamento de la Vivienda, Hon. Ciary Y. Pérez </a:t>
            </a:r>
            <a:r>
              <a:rPr lang="en-US" sz="2800" dirty="0" err="1">
                <a:latin typeface="Century Gothic" panose="020B0502020202020204" pitchFamily="34" charset="0"/>
              </a:rPr>
              <a:t>Peña,Administrador</a:t>
            </a:r>
            <a:r>
              <a:rPr lang="en-US" sz="2800" dirty="0">
                <a:latin typeface="Century Gothic" panose="020B0502020202020204" pitchFamily="34" charset="0"/>
              </a:rPr>
              <a:t> de Vivienda Pública, Juan A. Rosario Hernández y de </a:t>
            </a:r>
            <a:r>
              <a:rPr lang="en-US" sz="2800" dirty="0" err="1">
                <a:latin typeface="Century Gothic" panose="020B0502020202020204" pitchFamily="34" charset="0"/>
              </a:rPr>
              <a:t>esta</a:t>
            </a:r>
            <a:r>
              <a:rPr lang="en-US" sz="2800" dirty="0">
                <a:latin typeface="Century Gothic" panose="020B0502020202020204" pitchFamily="34" charset="0"/>
              </a:rPr>
              <a:t> </a:t>
            </a:r>
            <a:r>
              <a:rPr lang="en-US" sz="2800" dirty="0" err="1">
                <a:latin typeface="Century Gothic" panose="020B0502020202020204" pitchFamily="34" charset="0"/>
              </a:rPr>
              <a:t>servidora</a:t>
            </a:r>
            <a:r>
              <a:rPr lang="en-US" sz="2800" dirty="0">
                <a:latin typeface="Century Gothic" panose="020B0502020202020204" pitchFamily="34" charset="0"/>
              </a:rPr>
              <a:t> Awilda </a:t>
            </a:r>
            <a:r>
              <a:rPr lang="en-US" sz="2800" dirty="0" err="1">
                <a:latin typeface="Century Gothic" panose="020B0502020202020204" pitchFamily="34" charset="0"/>
              </a:rPr>
              <a:t>Salamán</a:t>
            </a:r>
            <a:r>
              <a:rPr lang="en-US" sz="2800" dirty="0">
                <a:latin typeface="Century Gothic" panose="020B0502020202020204" pitchFamily="34" charset="0"/>
              </a:rPr>
              <a:t> Canales, </a:t>
            </a:r>
            <a:r>
              <a:rPr lang="en-US" sz="2800" dirty="0" err="1">
                <a:latin typeface="Century Gothic" panose="020B0502020202020204" pitchFamily="34" charset="0"/>
              </a:rPr>
              <a:t>Oficial</a:t>
            </a:r>
            <a:r>
              <a:rPr lang="en-US" sz="2800" dirty="0">
                <a:latin typeface="Century Gothic" panose="020B0502020202020204" pitchFamily="34" charset="0"/>
              </a:rPr>
              <a:t> de </a:t>
            </a:r>
            <a:r>
              <a:rPr lang="en-US" sz="2800" dirty="0" err="1">
                <a:latin typeface="Century Gothic" panose="020B0502020202020204" pitchFamily="34" charset="0"/>
              </a:rPr>
              <a:t>Contratos</a:t>
            </a:r>
            <a:r>
              <a:rPr lang="en-US" sz="2800" dirty="0">
                <a:latin typeface="Century Gothic" panose="020B0502020202020204" pitchFamily="34" charset="0"/>
              </a:rPr>
              <a:t>, le </a:t>
            </a:r>
            <a:r>
              <a:rPr lang="en-US" sz="2800" dirty="0" err="1">
                <a:latin typeface="Century Gothic" panose="020B0502020202020204" pitchFamily="34" charset="0"/>
              </a:rPr>
              <a:t>damos</a:t>
            </a:r>
            <a:r>
              <a:rPr lang="en-US" sz="2800" dirty="0">
                <a:latin typeface="Century Gothic" panose="020B0502020202020204" pitchFamily="34" charset="0"/>
              </a:rPr>
              <a:t> la mas cordial </a:t>
            </a:r>
            <a:r>
              <a:rPr lang="en-US" sz="2800" dirty="0" err="1">
                <a:latin typeface="Century Gothic" panose="020B0502020202020204" pitchFamily="34" charset="0"/>
              </a:rPr>
              <a:t>bienvenida</a:t>
            </a:r>
            <a:r>
              <a:rPr lang="en-US" sz="2800" dirty="0">
                <a:latin typeface="Century Gothic" panose="020B0502020202020204" pitchFamily="34" charset="0"/>
              </a:rPr>
              <a:t> a </a:t>
            </a:r>
            <a:r>
              <a:rPr lang="en-US" sz="2800" dirty="0" err="1">
                <a:latin typeface="Century Gothic" panose="020B0502020202020204" pitchFamily="34" charset="0"/>
              </a:rPr>
              <a:t>todos</a:t>
            </a:r>
            <a:r>
              <a:rPr lang="en-US" sz="2800" dirty="0">
                <a:latin typeface="Century Gothic" panose="020B0502020202020204" pitchFamily="34" charset="0"/>
              </a:rPr>
              <a:t> y </a:t>
            </a:r>
            <a:r>
              <a:rPr lang="en-US" sz="2800" dirty="0" err="1">
                <a:latin typeface="Century Gothic" panose="020B0502020202020204" pitchFamily="34" charset="0"/>
              </a:rPr>
              <a:t>agradecemos</a:t>
            </a:r>
            <a:r>
              <a:rPr lang="en-US" sz="2800" dirty="0">
                <a:latin typeface="Century Gothic" panose="020B0502020202020204" pitchFamily="34" charset="0"/>
              </a:rPr>
              <a:t> </a:t>
            </a:r>
            <a:r>
              <a:rPr lang="en-US" sz="2800" dirty="0" err="1">
                <a:latin typeface="Century Gothic" panose="020B0502020202020204" pitchFamily="34" charset="0"/>
              </a:rPr>
              <a:t>su</a:t>
            </a:r>
            <a:r>
              <a:rPr lang="en-US" sz="2800" dirty="0">
                <a:latin typeface="Century Gothic" panose="020B0502020202020204" pitchFamily="34" charset="0"/>
              </a:rPr>
              <a:t> </a:t>
            </a:r>
            <a:r>
              <a:rPr lang="en-US" sz="2800" dirty="0" err="1">
                <a:latin typeface="Century Gothic" panose="020B0502020202020204" pitchFamily="34" charset="0"/>
              </a:rPr>
              <a:t>participación</a:t>
            </a:r>
            <a:r>
              <a:rPr lang="en-US" sz="2800" dirty="0">
                <a:latin typeface="Century Gothic" panose="020B0502020202020204" pitchFamily="34" charset="0"/>
              </a:rPr>
              <a:t>.</a:t>
            </a:r>
          </a:p>
        </p:txBody>
      </p:sp>
    </p:spTree>
    <p:extLst>
      <p:ext uri="{BB962C8B-B14F-4D97-AF65-F5344CB8AC3E}">
        <p14:creationId xmlns:p14="http://schemas.microsoft.com/office/powerpoint/2010/main" val="2516645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424F32-2789-4FF9-8E8A-1252284BF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PR"/>
          </a:p>
        </p:txBody>
      </p:sp>
      <p:pic>
        <p:nvPicPr>
          <p:cNvPr id="11" name="Picture 10">
            <a:extLst>
              <a:ext uri="{FF2B5EF4-FFF2-40B4-BE49-F238E27FC236}">
                <a16:creationId xmlns:a16="http://schemas.microsoft.com/office/drawing/2014/main" id="{D708C46E-BB60-4B97-8327-D3A475C008E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3" name="Straight Connector 12">
            <a:extLst>
              <a:ext uri="{FF2B5EF4-FFF2-40B4-BE49-F238E27FC236}">
                <a16:creationId xmlns:a16="http://schemas.microsoft.com/office/drawing/2014/main" id="{8042755C-F24C-4D08-8E4C-E646382C36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3E94A00-1A92-47F4-9E2D-E51DFF9016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7" name="Rectangle 16">
            <a:extLst>
              <a:ext uri="{FF2B5EF4-FFF2-40B4-BE49-F238E27FC236}">
                <a16:creationId xmlns:a16="http://schemas.microsoft.com/office/drawing/2014/main" id="{482E7304-2AC2-4A5C-924D-A6AC3FFC5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3">
            <a:extLst>
              <a:ext uri="{FF2B5EF4-FFF2-40B4-BE49-F238E27FC236}">
                <a16:creationId xmlns:a16="http://schemas.microsoft.com/office/drawing/2014/main" id="{70D67E9A-2CB7-4066-4E84-FB61BD7A302C}"/>
              </a:ext>
            </a:extLst>
          </p:cNvPr>
          <p:cNvSpPr txBox="1">
            <a:spLocks/>
          </p:cNvSpPr>
          <p:nvPr/>
        </p:nvSpPr>
        <p:spPr>
          <a:xfrm>
            <a:off x="1451579" y="804519"/>
            <a:ext cx="9603275" cy="1049235"/>
          </a:xfrm>
          <a:prstGeom prst="rect">
            <a:avLst/>
          </a:prstGeom>
        </p:spPr>
        <p:txBody>
          <a:bodyPr vert="horz" lIns="91440" tIns="45720" rIns="91440" bIns="45720" rtlCol="0" anchor="t">
            <a:normAutofit/>
          </a:bodyPr>
          <a:lstStyle>
            <a:lvl1pPr algn="l" defTabSz="1005863" rtl="0" eaLnBrk="1" latinLnBrk="0" hangingPunct="1">
              <a:lnSpc>
                <a:spcPct val="90000"/>
              </a:lnSpc>
              <a:spcBef>
                <a:spcPct val="0"/>
              </a:spcBef>
              <a:buNone/>
              <a:defRPr sz="5867" kern="1200">
                <a:solidFill>
                  <a:schemeClr val="accent1"/>
                </a:solidFill>
                <a:latin typeface="+mj-lt"/>
                <a:ea typeface="+mj-ea"/>
                <a:cs typeface="+mj-cs"/>
              </a:defRPr>
            </a:lvl1pPr>
          </a:lstStyle>
          <a:p>
            <a:pPr marL="0" marR="0" lvl="0" indent="0" defTabSz="914400" fontAlgn="auto">
              <a:spcAft>
                <a:spcPts val="600"/>
              </a:spcAft>
              <a:buClrTx/>
              <a:buSzTx/>
              <a:tabLst/>
              <a:defRPr/>
            </a:pPr>
            <a:r>
              <a:rPr kumimoji="0" lang="en-US" sz="3200" u="none" strike="noStrike" cap="all" spc="0" normalizeH="0" baseline="0" noProof="0">
                <a:ln>
                  <a:noFill/>
                </a:ln>
                <a:solidFill>
                  <a:schemeClr val="tx1"/>
                </a:solidFill>
                <a:uLnTx/>
                <a:uFillTx/>
              </a:rPr>
              <a:t>Presentación</a:t>
            </a:r>
          </a:p>
        </p:txBody>
      </p:sp>
      <p:cxnSp>
        <p:nvCxnSpPr>
          <p:cNvPr id="19" name="Straight Connector 18">
            <a:extLst>
              <a:ext uri="{FF2B5EF4-FFF2-40B4-BE49-F238E27FC236}">
                <a16:creationId xmlns:a16="http://schemas.microsoft.com/office/drawing/2014/main" id="{D259FEF2-F6A5-442F-BA10-4E39EECD0A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1853754"/>
            <a:ext cx="960327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1" name="Rectangle 20">
            <a:extLst>
              <a:ext uri="{FF2B5EF4-FFF2-40B4-BE49-F238E27FC236}">
                <a16:creationId xmlns:a16="http://schemas.microsoft.com/office/drawing/2014/main" id="{A3C183B1-1D4B-4E3D-A02E-A426E3BFA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aphicFrame>
        <p:nvGraphicFramePr>
          <p:cNvPr id="5" name="TextBox 2">
            <a:extLst>
              <a:ext uri="{FF2B5EF4-FFF2-40B4-BE49-F238E27FC236}">
                <a16:creationId xmlns:a16="http://schemas.microsoft.com/office/drawing/2014/main" id="{4B170EF5-C639-A298-4E30-DF58F810262B}"/>
              </a:ext>
            </a:extLst>
          </p:cNvPr>
          <p:cNvGraphicFramePr/>
          <p:nvPr>
            <p:extLst>
              <p:ext uri="{D42A27DB-BD31-4B8C-83A1-F6EECF244321}">
                <p14:modId xmlns:p14="http://schemas.microsoft.com/office/powerpoint/2010/main" val="281426922"/>
              </p:ext>
            </p:extLst>
          </p:nvPr>
        </p:nvGraphicFramePr>
        <p:xfrm>
          <a:off x="1450975" y="2331497"/>
          <a:ext cx="9604375" cy="37232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57247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08C6946-F906-1137-7323-D5EB1C7B8192}"/>
              </a:ext>
            </a:extLst>
          </p:cNvPr>
          <p:cNvPicPr>
            <a:picLocks noChangeAspect="1"/>
          </p:cNvPicPr>
          <p:nvPr/>
        </p:nvPicPr>
        <p:blipFill>
          <a:blip r:embed="rId2"/>
          <a:stretch>
            <a:fillRect/>
          </a:stretch>
        </p:blipFill>
        <p:spPr>
          <a:xfrm>
            <a:off x="2733575" y="1560408"/>
            <a:ext cx="7300782" cy="4057245"/>
          </a:xfrm>
          <a:prstGeom prst="rect">
            <a:avLst/>
          </a:prstGeom>
        </p:spPr>
      </p:pic>
      <p:pic>
        <p:nvPicPr>
          <p:cNvPr id="4" name="Picture 3">
            <a:extLst>
              <a:ext uri="{FF2B5EF4-FFF2-40B4-BE49-F238E27FC236}">
                <a16:creationId xmlns:a16="http://schemas.microsoft.com/office/drawing/2014/main" id="{9666ACEB-B9BA-C227-EC97-0E17DA06CAF1}"/>
              </a:ext>
            </a:extLst>
          </p:cNvPr>
          <p:cNvPicPr>
            <a:picLocks noChangeAspect="1"/>
          </p:cNvPicPr>
          <p:nvPr/>
        </p:nvPicPr>
        <p:blipFill>
          <a:blip r:embed="rId3"/>
          <a:stretch>
            <a:fillRect/>
          </a:stretch>
        </p:blipFill>
        <p:spPr>
          <a:xfrm>
            <a:off x="626398" y="249867"/>
            <a:ext cx="8455885" cy="1310542"/>
          </a:xfrm>
          <a:prstGeom prst="rect">
            <a:avLst/>
          </a:prstGeom>
        </p:spPr>
      </p:pic>
    </p:spTree>
    <p:extLst>
      <p:ext uri="{BB962C8B-B14F-4D97-AF65-F5344CB8AC3E}">
        <p14:creationId xmlns:p14="http://schemas.microsoft.com/office/powerpoint/2010/main" val="3886495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EEC98D1-ED93-E761-0B44-49FE6D674BD0}"/>
              </a:ext>
            </a:extLst>
          </p:cNvPr>
          <p:cNvSpPr txBox="1">
            <a:spLocks/>
          </p:cNvSpPr>
          <p:nvPr/>
        </p:nvSpPr>
        <p:spPr>
          <a:xfrm>
            <a:off x="3267456" y="293298"/>
            <a:ext cx="4487691" cy="560717"/>
          </a:xfrm>
          <a:prstGeom prst="rect">
            <a:avLst/>
          </a:prstGeom>
        </p:spPr>
        <p:txBody>
          <a:bodyPr>
            <a:normAutofit fontScale="97500"/>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r>
              <a:rPr lang="en-US" dirty="0"/>
              <a:t>   </a:t>
            </a:r>
            <a:r>
              <a:rPr lang="en-US" sz="2200" b="1" dirty="0" err="1">
                <a:latin typeface="Century Gothic" panose="020B0502020202020204" pitchFamily="34" charset="0"/>
              </a:rPr>
              <a:t>Instrucciones</a:t>
            </a:r>
            <a:r>
              <a:rPr lang="en-US" sz="2200" b="1" dirty="0">
                <a:latin typeface="Century Gothic" panose="020B0502020202020204" pitchFamily="34" charset="0"/>
              </a:rPr>
              <a:t> Generales</a:t>
            </a:r>
          </a:p>
        </p:txBody>
      </p:sp>
      <p:sp>
        <p:nvSpPr>
          <p:cNvPr id="3" name="TextBox 2">
            <a:extLst>
              <a:ext uri="{FF2B5EF4-FFF2-40B4-BE49-F238E27FC236}">
                <a16:creationId xmlns:a16="http://schemas.microsoft.com/office/drawing/2014/main" id="{5E3692E9-1797-B31F-CDDB-F435A6AADDEA}"/>
              </a:ext>
            </a:extLst>
          </p:cNvPr>
          <p:cNvSpPr txBox="1"/>
          <p:nvPr/>
        </p:nvSpPr>
        <p:spPr>
          <a:xfrm>
            <a:off x="119270" y="1166190"/>
            <a:ext cx="11926956" cy="4278094"/>
          </a:xfrm>
          <a:prstGeom prst="rect">
            <a:avLst/>
          </a:prstGeom>
          <a:noFill/>
        </p:spPr>
        <p:txBody>
          <a:bodyPr wrap="square">
            <a:spAutoFit/>
          </a:bodyPr>
          <a:lstStyle/>
          <a:p>
            <a:pPr marL="0" marR="0" lvl="0" indent="0" algn="ctr" defTabSz="7493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Esta</a:t>
            </a:r>
            <a:r>
              <a:rPr kumimoji="0" lang="en-US" sz="2800" b="1"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Pre-</a:t>
            </a:r>
            <a:r>
              <a:rPr kumimoji="0" lang="en-US" sz="2800" b="1"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Subasta</a:t>
            </a:r>
            <a:r>
              <a:rPr kumimoji="0" lang="en-US" sz="2800" b="1"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se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estará</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grabando</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por</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tal</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razón</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solicitamos</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se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identifiquen</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antes  de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realizar</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alguna</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pregunta</a:t>
            </a:r>
            <a:r>
              <a:rPr kumimoji="0" lang="en-US" sz="28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u </a:t>
            </a:r>
            <a:r>
              <a:rPr kumimoji="0" lang="en-US" sz="28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observación</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a:t>
            </a:r>
          </a:p>
          <a:p>
            <a:pPr marL="0" marR="0" lvl="0" indent="0" algn="ctr" defTabSz="7493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endParaRPr>
          </a:p>
          <a:p>
            <a:pPr marL="50800" marR="0" lvl="0" indent="-342900" algn="l" defTabSz="749300" rtl="0" eaLnBrk="1" fontAlgn="base" latinLnBrk="0" hangingPunct="1">
              <a:lnSpc>
                <a:spcPct val="100000"/>
              </a:lnSpc>
              <a:spcBef>
                <a:spcPct val="0"/>
              </a:spcBef>
              <a:spcAft>
                <a:spcPct val="0"/>
              </a:spcAft>
              <a:buClrTx/>
              <a:buSzTx/>
              <a:buFont typeface="Wingdings" panose="05000000000000000000" pitchFamily="2" charset="2"/>
              <a:buChar char="v"/>
              <a:tabLst/>
              <a:defRPr/>
            </a:pPr>
            <a:r>
              <a:rPr kumimoji="0" lang="en-US" sz="2400" b="1"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Celulares</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deben</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permanecer</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en</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modo de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vibrar</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o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en</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silencio</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a:t>
            </a:r>
          </a:p>
          <a:p>
            <a:pPr marL="0" marR="0" lvl="0" indent="-292100" algn="l" defTabSz="7493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endParaRPr>
          </a:p>
          <a:p>
            <a:pPr marL="50800" marR="0" lvl="0" indent="-342900" algn="just" defTabSz="749300" rtl="0" eaLnBrk="1" fontAlgn="base" latinLnBrk="0" hangingPunct="1">
              <a:lnSpc>
                <a:spcPct val="100000"/>
              </a:lnSpc>
              <a:spcBef>
                <a:spcPct val="0"/>
              </a:spcBef>
              <a:spcAft>
                <a:spcPct val="0"/>
              </a:spcAft>
              <a:buClrTx/>
              <a:buSzTx/>
              <a:buFont typeface="Wingdings" panose="05000000000000000000" pitchFamily="2" charset="2"/>
              <a:buChar char="v"/>
              <a:tabLst/>
              <a:defRPr/>
            </a:pPr>
            <a:r>
              <a:rPr kumimoji="0" lang="en-US" sz="2400" b="1"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Condiciones</a:t>
            </a:r>
            <a:r>
              <a:rPr kumimoji="0" lang="en-US" sz="2400" b="1"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y </a:t>
            </a:r>
            <a:r>
              <a:rPr kumimoji="0" lang="en-US" sz="2400" b="1"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Especificaciones</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todo</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lo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discutido</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en</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esta</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reunión</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en</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nada cambia los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pliegos</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de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subastas</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publicadas</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en</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nuestra</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página</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electrónica</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1"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hlinkClick r:id="rId2"/>
              </a:rPr>
              <a:t>https://subastas.avp.pr.gov</a:t>
            </a:r>
            <a:endParaRPr kumimoji="0" lang="en-US" sz="2400" b="1"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endParaRPr>
          </a:p>
          <a:p>
            <a:pPr marL="0" marR="0" lvl="0" indent="-292100" algn="l" defTabSz="7493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endParaRPr>
          </a:p>
          <a:p>
            <a:pPr marL="50800" marR="0" lvl="0" indent="-342900" algn="just" defTabSz="749300" rtl="0" eaLnBrk="1" fontAlgn="base" latinLnBrk="0" hangingPunct="1">
              <a:lnSpc>
                <a:spcPct val="100000"/>
              </a:lnSpc>
              <a:spcBef>
                <a:spcPct val="0"/>
              </a:spcBef>
              <a:spcAft>
                <a:spcPct val="0"/>
              </a:spcAft>
              <a:buClrTx/>
              <a:buSzTx/>
              <a:buFont typeface="Wingdings" panose="05000000000000000000" pitchFamily="2" charset="2"/>
              <a:buChar char="v"/>
              <a:tabLst/>
              <a:defRPr/>
            </a:pPr>
            <a:r>
              <a:rPr kumimoji="0" lang="en-US" sz="2400" b="1"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Addendums</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 las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modificaciones</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 la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subasta</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serán</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publicadas</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en</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la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página</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 antes </a:t>
            </a:r>
            <a:r>
              <a:rPr kumimoji="0" lang="en-US" sz="2400" b="0" i="0" u="none" strike="noStrike" kern="1200" cap="none" spc="0" normalizeH="0" baseline="0" noProof="0" dirty="0" err="1">
                <a:ln>
                  <a:noFill/>
                </a:ln>
                <a:solidFill>
                  <a:prstClr val="black"/>
                </a:solidFill>
                <a:effectLst/>
                <a:uLnTx/>
                <a:uFillTx/>
                <a:latin typeface="Century Gothic" panose="020B0502020202020204" pitchFamily="34" charset="0"/>
                <a:ea typeface="ＭＳ Ｐゴシック" pitchFamily="34" charset="-128"/>
                <a:cs typeface="+mn-cs"/>
              </a:rPr>
              <a:t>mencionada</a:t>
            </a:r>
            <a:r>
              <a:rPr kumimoji="0" lang="en-US" sz="2400" b="0" i="0" u="none" strike="noStrike" kern="1200" cap="none" spc="0" normalizeH="0" baseline="0" noProof="0" dirty="0">
                <a:ln>
                  <a:noFill/>
                </a:ln>
                <a:solidFill>
                  <a:prstClr val="black"/>
                </a:solidFill>
                <a:effectLst/>
                <a:uLnTx/>
                <a:uFillTx/>
                <a:latin typeface="Century Gothic" panose="020B0502020202020204" pitchFamily="34" charset="0"/>
                <a:ea typeface="ＭＳ Ｐゴシック" pitchFamily="34" charset="-128"/>
                <a:cs typeface="+mn-cs"/>
              </a:rPr>
              <a:t>.</a:t>
            </a:r>
          </a:p>
        </p:txBody>
      </p:sp>
    </p:spTree>
    <p:extLst>
      <p:ext uri="{BB962C8B-B14F-4D97-AF65-F5344CB8AC3E}">
        <p14:creationId xmlns:p14="http://schemas.microsoft.com/office/powerpoint/2010/main" val="3227811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16DCF-9292-6B16-7D3E-D9CE804AECDE}"/>
              </a:ext>
            </a:extLst>
          </p:cNvPr>
          <p:cNvSpPr>
            <a:spLocks noGrp="1"/>
          </p:cNvSpPr>
          <p:nvPr>
            <p:ph type="title"/>
          </p:nvPr>
        </p:nvSpPr>
        <p:spPr/>
        <p:txBody>
          <a:bodyPr/>
          <a:lstStyle/>
          <a:p>
            <a:pPr algn="ctr"/>
            <a:r>
              <a:rPr lang="en-US" dirty="0" err="1"/>
              <a:t>COMPOSICIóN</a:t>
            </a:r>
            <a:r>
              <a:rPr lang="en-US" dirty="0"/>
              <a:t>  ÁREAS</a:t>
            </a:r>
            <a:endParaRPr lang="es-PR" dirty="0"/>
          </a:p>
        </p:txBody>
      </p:sp>
      <p:sp>
        <p:nvSpPr>
          <p:cNvPr id="3" name="Text Placeholder 2">
            <a:extLst>
              <a:ext uri="{FF2B5EF4-FFF2-40B4-BE49-F238E27FC236}">
                <a16:creationId xmlns:a16="http://schemas.microsoft.com/office/drawing/2014/main" id="{77672DB1-1D03-925F-D693-06B7EE4D8067}"/>
              </a:ext>
            </a:extLst>
          </p:cNvPr>
          <p:cNvSpPr>
            <a:spLocks noGrp="1"/>
          </p:cNvSpPr>
          <p:nvPr>
            <p:ph type="body" idx="1"/>
          </p:nvPr>
        </p:nvSpPr>
        <p:spPr/>
        <p:txBody>
          <a:bodyPr>
            <a:noAutofit/>
          </a:bodyPr>
          <a:lstStyle/>
          <a:p>
            <a:endParaRPr lang="en-US" sz="4000" dirty="0">
              <a:latin typeface="Poppins" panose="00000500000000000000" pitchFamily="2" charset="0"/>
              <a:cs typeface="Poppins" panose="00000500000000000000" pitchFamily="2" charset="0"/>
            </a:endParaRPr>
          </a:p>
          <a:p>
            <a:endParaRPr lang="en-US" sz="4000" dirty="0">
              <a:latin typeface="Poppins" panose="00000500000000000000" pitchFamily="2" charset="0"/>
              <a:cs typeface="Poppins" panose="00000500000000000000" pitchFamily="2" charset="0"/>
            </a:endParaRPr>
          </a:p>
          <a:p>
            <a:r>
              <a:rPr lang="en-US" sz="4000" dirty="0">
                <a:latin typeface="Poppins" panose="00000500000000000000" pitchFamily="2" charset="0"/>
                <a:cs typeface="Poppins" panose="00000500000000000000" pitchFamily="2" charset="0"/>
              </a:rPr>
              <a:t>24-25-03</a:t>
            </a:r>
            <a:endParaRPr lang="es-PR" sz="4000" dirty="0">
              <a:latin typeface="Poppins" panose="00000500000000000000" pitchFamily="2" charset="0"/>
              <a:cs typeface="Poppins" panose="00000500000000000000" pitchFamily="2" charset="0"/>
            </a:endParaRPr>
          </a:p>
        </p:txBody>
      </p:sp>
      <p:sp>
        <p:nvSpPr>
          <p:cNvPr id="4" name="Content Placeholder 3">
            <a:extLst>
              <a:ext uri="{FF2B5EF4-FFF2-40B4-BE49-F238E27FC236}">
                <a16:creationId xmlns:a16="http://schemas.microsoft.com/office/drawing/2014/main" id="{74ACA8F8-2C9C-EAEA-5634-1D450A65BF42}"/>
              </a:ext>
            </a:extLst>
          </p:cNvPr>
          <p:cNvSpPr>
            <a:spLocks noGrp="1"/>
          </p:cNvSpPr>
          <p:nvPr>
            <p:ph sz="half" idx="2"/>
          </p:nvPr>
        </p:nvSpPr>
        <p:spPr/>
        <p:txBody>
          <a:bodyPr>
            <a:normAutofit fontScale="85000" lnSpcReduction="10000"/>
          </a:bodyPr>
          <a:lstStyle/>
          <a:p>
            <a:pPr marL="0" indent="0">
              <a:buNone/>
            </a:pPr>
            <a:endParaRPr lang="es-PR" dirty="0"/>
          </a:p>
          <a:p>
            <a:r>
              <a:rPr lang="es-PR" sz="4000" b="1" dirty="0">
                <a:latin typeface="Poppins" panose="00000500000000000000" pitchFamily="2" charset="0"/>
                <a:cs typeface="Poppins" panose="00000500000000000000" pitchFamily="2" charset="0"/>
              </a:rPr>
              <a:t>14 ÁREAS</a:t>
            </a:r>
          </a:p>
          <a:p>
            <a:r>
              <a:rPr lang="es-PR" sz="4000" b="1" dirty="0">
                <a:latin typeface="Poppins" panose="00000500000000000000" pitchFamily="2" charset="0"/>
                <a:cs typeface="Poppins" panose="00000500000000000000" pitchFamily="2" charset="0"/>
              </a:rPr>
              <a:t>PROMEDIO DE </a:t>
            </a:r>
          </a:p>
          <a:p>
            <a:pPr marL="0" indent="0">
              <a:buNone/>
            </a:pPr>
            <a:r>
              <a:rPr lang="es-PR" sz="4000" b="1" dirty="0">
                <a:latin typeface="Poppins" panose="00000500000000000000" pitchFamily="2" charset="0"/>
                <a:cs typeface="Poppins" panose="00000500000000000000" pitchFamily="2" charset="0"/>
              </a:rPr>
              <a:t>3,233 UNIDADES P/A</a:t>
            </a:r>
          </a:p>
        </p:txBody>
      </p:sp>
      <p:sp>
        <p:nvSpPr>
          <p:cNvPr id="5" name="Text Placeholder 4">
            <a:extLst>
              <a:ext uri="{FF2B5EF4-FFF2-40B4-BE49-F238E27FC236}">
                <a16:creationId xmlns:a16="http://schemas.microsoft.com/office/drawing/2014/main" id="{B261188F-8C70-C9DF-7477-F8CA71A254EB}"/>
              </a:ext>
            </a:extLst>
          </p:cNvPr>
          <p:cNvSpPr>
            <a:spLocks noGrp="1"/>
          </p:cNvSpPr>
          <p:nvPr>
            <p:ph type="body" sz="quarter" idx="3"/>
          </p:nvPr>
        </p:nvSpPr>
        <p:spPr>
          <a:xfrm>
            <a:off x="6412362" y="1860483"/>
            <a:ext cx="4645152" cy="964758"/>
          </a:xfrm>
        </p:spPr>
        <p:txBody>
          <a:bodyPr>
            <a:noAutofit/>
          </a:bodyPr>
          <a:lstStyle/>
          <a:p>
            <a:endParaRPr lang="en-US" sz="2400" dirty="0">
              <a:latin typeface="Poppins" panose="00000500000000000000" pitchFamily="2" charset="0"/>
              <a:cs typeface="Poppins" panose="00000500000000000000" pitchFamily="2" charset="0"/>
            </a:endParaRPr>
          </a:p>
          <a:p>
            <a:endParaRPr lang="en-US" sz="2400" dirty="0">
              <a:latin typeface="Poppins" panose="00000500000000000000" pitchFamily="2" charset="0"/>
              <a:cs typeface="Poppins" panose="00000500000000000000" pitchFamily="2" charset="0"/>
            </a:endParaRPr>
          </a:p>
          <a:p>
            <a:endParaRPr lang="en-US" sz="2400" dirty="0">
              <a:latin typeface="Poppins" panose="00000500000000000000" pitchFamily="2" charset="0"/>
              <a:cs typeface="Poppins" panose="00000500000000000000" pitchFamily="2" charset="0"/>
            </a:endParaRPr>
          </a:p>
          <a:p>
            <a:endParaRPr lang="en-US" sz="2400" dirty="0">
              <a:latin typeface="Poppins" panose="00000500000000000000" pitchFamily="2" charset="0"/>
              <a:cs typeface="Poppins" panose="00000500000000000000" pitchFamily="2" charset="0"/>
            </a:endParaRPr>
          </a:p>
          <a:p>
            <a:pPr algn="ctr"/>
            <a:endParaRPr lang="en-US" sz="2400" dirty="0">
              <a:latin typeface="Poppins" panose="00000500000000000000" pitchFamily="2" charset="0"/>
              <a:cs typeface="Poppins" panose="00000500000000000000" pitchFamily="2" charset="0"/>
            </a:endParaRPr>
          </a:p>
          <a:p>
            <a:pPr algn="ctr"/>
            <a:endParaRPr lang="en-US" sz="2400" dirty="0">
              <a:latin typeface="Poppins" panose="00000500000000000000" pitchFamily="2" charset="0"/>
              <a:cs typeface="Poppins" panose="00000500000000000000" pitchFamily="2" charset="0"/>
            </a:endParaRPr>
          </a:p>
          <a:p>
            <a:pPr algn="ctr"/>
            <a:endParaRPr lang="en-US" sz="2400" dirty="0">
              <a:latin typeface="Poppins" panose="00000500000000000000" pitchFamily="2" charset="0"/>
              <a:cs typeface="Poppins" panose="00000500000000000000" pitchFamily="2" charset="0"/>
            </a:endParaRPr>
          </a:p>
          <a:p>
            <a:pPr algn="ctr"/>
            <a:endParaRPr lang="en-US" sz="2400" dirty="0">
              <a:latin typeface="Poppins" panose="00000500000000000000" pitchFamily="2" charset="0"/>
              <a:cs typeface="Poppins" panose="00000500000000000000" pitchFamily="2" charset="0"/>
            </a:endParaRPr>
          </a:p>
          <a:p>
            <a:pPr algn="ctr"/>
            <a:endParaRPr lang="en-US" sz="2400" dirty="0">
              <a:latin typeface="Poppins" panose="00000500000000000000" pitchFamily="2" charset="0"/>
              <a:cs typeface="Poppins" panose="00000500000000000000" pitchFamily="2" charset="0"/>
            </a:endParaRPr>
          </a:p>
          <a:p>
            <a:pPr algn="ctr"/>
            <a:endParaRPr lang="en-US" sz="2400" dirty="0">
              <a:latin typeface="Poppins" panose="00000500000000000000" pitchFamily="2" charset="0"/>
              <a:cs typeface="Poppins" panose="00000500000000000000" pitchFamily="2" charset="0"/>
            </a:endParaRPr>
          </a:p>
          <a:p>
            <a:pPr algn="ctr"/>
            <a:endParaRPr lang="en-US" sz="2400" dirty="0">
              <a:latin typeface="Poppins" panose="00000500000000000000" pitchFamily="2" charset="0"/>
              <a:cs typeface="Poppins" panose="00000500000000000000" pitchFamily="2" charset="0"/>
            </a:endParaRPr>
          </a:p>
          <a:p>
            <a:pPr algn="ctr"/>
            <a:r>
              <a:rPr lang="es-PR" sz="4000" dirty="0">
                <a:latin typeface="Poppins" panose="00000500000000000000" pitchFamily="2" charset="0"/>
                <a:cs typeface="Poppins" panose="00000500000000000000" pitchFamily="2" charset="0"/>
              </a:rPr>
              <a:t>24-25-05 LIHTC</a:t>
            </a:r>
          </a:p>
        </p:txBody>
      </p:sp>
      <p:sp>
        <p:nvSpPr>
          <p:cNvPr id="6" name="Content Placeholder 5">
            <a:extLst>
              <a:ext uri="{FF2B5EF4-FFF2-40B4-BE49-F238E27FC236}">
                <a16:creationId xmlns:a16="http://schemas.microsoft.com/office/drawing/2014/main" id="{F8139B85-E93E-8185-335C-928D4949BA8E}"/>
              </a:ext>
            </a:extLst>
          </p:cNvPr>
          <p:cNvSpPr>
            <a:spLocks noGrp="1"/>
          </p:cNvSpPr>
          <p:nvPr>
            <p:ph sz="quarter" idx="4"/>
          </p:nvPr>
        </p:nvSpPr>
        <p:spPr/>
        <p:txBody>
          <a:bodyPr>
            <a:normAutofit fontScale="85000" lnSpcReduction="10000"/>
          </a:bodyPr>
          <a:lstStyle/>
          <a:p>
            <a:pPr marL="0" indent="0">
              <a:buNone/>
            </a:pPr>
            <a:endParaRPr lang="es-PR" dirty="0"/>
          </a:p>
          <a:p>
            <a:pPr algn="ctr"/>
            <a:r>
              <a:rPr lang="es-PR" sz="3800" b="1" dirty="0">
                <a:latin typeface="Poppins" panose="00000500000000000000" pitchFamily="2" charset="0"/>
                <a:cs typeface="Poppins" panose="00000500000000000000" pitchFamily="2" charset="0"/>
              </a:rPr>
              <a:t>2 ÁREAS</a:t>
            </a:r>
          </a:p>
          <a:p>
            <a:pPr algn="ctr"/>
            <a:r>
              <a:rPr lang="es-PR" sz="3800" b="1" dirty="0">
                <a:latin typeface="Poppins" panose="00000500000000000000" pitchFamily="2" charset="0"/>
                <a:cs typeface="Poppins" panose="00000500000000000000" pitchFamily="2" charset="0"/>
              </a:rPr>
              <a:t>PROMEDIO D 3,500 UNIDADES P/A</a:t>
            </a:r>
          </a:p>
        </p:txBody>
      </p:sp>
    </p:spTree>
    <p:extLst>
      <p:ext uri="{BB962C8B-B14F-4D97-AF65-F5344CB8AC3E}">
        <p14:creationId xmlns:p14="http://schemas.microsoft.com/office/powerpoint/2010/main" val="2710135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3757" y="998425"/>
            <a:ext cx="8201718" cy="552079"/>
          </a:xfrm>
        </p:spPr>
        <p:txBody>
          <a:bodyPr>
            <a:normAutofit/>
          </a:bodyPr>
          <a:lstStyle/>
          <a:p>
            <a:pPr algn="ctr"/>
            <a:r>
              <a:rPr lang="en-US" sz="2400" b="1" dirty="0">
                <a:latin typeface="Century Gothic" panose="020B0502020202020204" pitchFamily="34" charset="0"/>
              </a:rPr>
              <a:t>Technical Proposal Requirements</a:t>
            </a:r>
          </a:p>
        </p:txBody>
      </p:sp>
      <p:sp>
        <p:nvSpPr>
          <p:cNvPr id="3" name="Subtitle 2"/>
          <p:cNvSpPr>
            <a:spLocks noGrp="1"/>
          </p:cNvSpPr>
          <p:nvPr>
            <p:ph type="subTitle" idx="1"/>
          </p:nvPr>
        </p:nvSpPr>
        <p:spPr>
          <a:xfrm>
            <a:off x="2148821" y="4137072"/>
            <a:ext cx="8637072" cy="1071095"/>
          </a:xfrm>
        </p:spPr>
        <p:txBody>
          <a:bodyPr/>
          <a:lstStyle/>
          <a:p>
            <a:endParaRPr lang="en-US" dirty="0"/>
          </a:p>
          <a:p>
            <a:endParaRPr lang="en-US" dirty="0"/>
          </a:p>
        </p:txBody>
      </p:sp>
      <p:sp>
        <p:nvSpPr>
          <p:cNvPr id="5" name="TextBox 4">
            <a:extLst>
              <a:ext uri="{FF2B5EF4-FFF2-40B4-BE49-F238E27FC236}">
                <a16:creationId xmlns:a16="http://schemas.microsoft.com/office/drawing/2014/main" id="{55F60A68-5347-1747-8CA7-1A20C3FA218B}"/>
              </a:ext>
            </a:extLst>
          </p:cNvPr>
          <p:cNvSpPr txBox="1"/>
          <p:nvPr/>
        </p:nvSpPr>
        <p:spPr>
          <a:xfrm>
            <a:off x="1722780" y="2011043"/>
            <a:ext cx="3578089" cy="1200329"/>
          </a:xfrm>
          <a:prstGeom prst="rect">
            <a:avLst/>
          </a:prstGeom>
          <a:noFill/>
        </p:spPr>
        <p:txBody>
          <a:bodyPr wrap="square">
            <a:spAutoFit/>
          </a:bodyPr>
          <a:lstStyle/>
          <a:p>
            <a:pPr algn="just"/>
            <a:r>
              <a:rPr lang="en-US" dirty="0">
                <a:latin typeface="Poppins" panose="00000500000000000000" pitchFamily="2" charset="0"/>
                <a:ea typeface="Aptos" panose="020B0004020202020204" pitchFamily="34" charset="0"/>
              </a:rPr>
              <a:t>S</a:t>
            </a:r>
            <a:r>
              <a:rPr lang="en-US" sz="1800" dirty="0">
                <a:effectLst/>
                <a:latin typeface="Poppins" panose="00000500000000000000" pitchFamily="2" charset="0"/>
                <a:ea typeface="Aptos" panose="020B0004020202020204" pitchFamily="34" charset="0"/>
              </a:rPr>
              <a:t>ingle side, double-spaced, 12-point Century Gothic Form and 1” standard margins in three-inch (3”) binder</a:t>
            </a:r>
            <a:endParaRPr lang="es-PR" dirty="0"/>
          </a:p>
        </p:txBody>
      </p:sp>
      <p:sp>
        <p:nvSpPr>
          <p:cNvPr id="11" name="TextBox 10">
            <a:extLst>
              <a:ext uri="{FF2B5EF4-FFF2-40B4-BE49-F238E27FC236}">
                <a16:creationId xmlns:a16="http://schemas.microsoft.com/office/drawing/2014/main" id="{1C9336BD-0496-6AC1-5AE7-76B4B8B46716}"/>
              </a:ext>
            </a:extLst>
          </p:cNvPr>
          <p:cNvSpPr txBox="1"/>
          <p:nvPr/>
        </p:nvSpPr>
        <p:spPr>
          <a:xfrm>
            <a:off x="6188765" y="1751432"/>
            <a:ext cx="3670855" cy="1323439"/>
          </a:xfrm>
          <a:prstGeom prst="rect">
            <a:avLst/>
          </a:prstGeom>
          <a:noFill/>
        </p:spPr>
        <p:txBody>
          <a:bodyPr wrap="square">
            <a:spAutoFit/>
          </a:bodyPr>
          <a:lstStyle/>
          <a:p>
            <a:endParaRPr lang="en-US" sz="2000" dirty="0"/>
          </a:p>
          <a:p>
            <a:r>
              <a:rPr lang="en-US" sz="2000" dirty="0"/>
              <a:t>Original Technical Proposal signed in </a:t>
            </a:r>
            <a:r>
              <a:rPr lang="en-US" sz="2000" b="1" dirty="0"/>
              <a:t>blue ink</a:t>
            </a:r>
            <a:r>
              <a:rPr lang="en-US" sz="2000" dirty="0"/>
              <a:t> and seven (7) copies in a sealed  and identified box</a:t>
            </a:r>
            <a:endParaRPr lang="es-PR" sz="2000" dirty="0"/>
          </a:p>
        </p:txBody>
      </p:sp>
    </p:spTree>
    <p:extLst>
      <p:ext uri="{BB962C8B-B14F-4D97-AF65-F5344CB8AC3E}">
        <p14:creationId xmlns:p14="http://schemas.microsoft.com/office/powerpoint/2010/main" val="2499381962"/>
      </p:ext>
    </p:extLst>
  </p:cSld>
  <p:clrMapOvr>
    <a:masterClrMapping/>
  </p:clrMapOvr>
  <p:transition spd="slow">
    <p:push dir="d"/>
  </p:transition>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7424F32-2789-4FF9-8E8A-1252284BF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PR"/>
          </a:p>
        </p:txBody>
      </p:sp>
      <p:pic>
        <p:nvPicPr>
          <p:cNvPr id="13" name="Picture 12">
            <a:extLst>
              <a:ext uri="{FF2B5EF4-FFF2-40B4-BE49-F238E27FC236}">
                <a16:creationId xmlns:a16="http://schemas.microsoft.com/office/drawing/2014/main" id="{D708C46E-BB60-4B97-8327-D3A475C008E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8042755C-F24C-4D08-8E4C-E646382C36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3E94A00-1A92-47F4-9E2D-E51DFF9016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9" name="Rectangle 18">
            <a:extLst>
              <a:ext uri="{FF2B5EF4-FFF2-40B4-BE49-F238E27FC236}">
                <a16:creationId xmlns:a16="http://schemas.microsoft.com/office/drawing/2014/main" id="{32D32A60-013B-47A8-8833-D242408091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E27932B-B694-4C4C-90D7-A0333A7C58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p:cNvSpPr>
            <a:spLocks noGrp="1"/>
          </p:cNvSpPr>
          <p:nvPr>
            <p:ph type="ctrTitle"/>
          </p:nvPr>
        </p:nvSpPr>
        <p:spPr>
          <a:xfrm>
            <a:off x="1451579" y="2303047"/>
            <a:ext cx="3272093" cy="2674198"/>
          </a:xfrm>
        </p:spPr>
        <p:txBody>
          <a:bodyPr vert="horz" lIns="91440" tIns="45720" rIns="91440" bIns="45720" rtlCol="0" anchor="t">
            <a:normAutofit/>
          </a:bodyPr>
          <a:lstStyle/>
          <a:p>
            <a:r>
              <a:rPr lang="en-US" sz="3200" dirty="0"/>
              <a:t>GENERAL PROPOSAL REQUIREMENTS</a:t>
            </a:r>
          </a:p>
        </p:txBody>
      </p:sp>
      <p:cxnSp>
        <p:nvCxnSpPr>
          <p:cNvPr id="23" name="Straight Connector 22">
            <a:extLst>
              <a:ext uri="{FF2B5EF4-FFF2-40B4-BE49-F238E27FC236}">
                <a16:creationId xmlns:a16="http://schemas.microsoft.com/office/drawing/2014/main" id="{9EBB0476-5CF0-4F44-8D68-5D42D7AEE4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2146542"/>
            <a:ext cx="327209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5" name="Title 1">
            <a:extLst>
              <a:ext uri="{FF2B5EF4-FFF2-40B4-BE49-F238E27FC236}">
                <a16:creationId xmlns:a16="http://schemas.microsoft.com/office/drawing/2014/main" id="{A9DA474E-6B91-4200-840F-0257B2358A75}"/>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1580" y="3122496"/>
            <a:ext cx="3530157" cy="104923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endParaRPr lang="en-US" dirty="0"/>
          </a:p>
        </p:txBody>
      </p:sp>
      <p:pic>
        <p:nvPicPr>
          <p:cNvPr id="27" name="Picture 26">
            <a:extLst>
              <a:ext uri="{FF2B5EF4-FFF2-40B4-BE49-F238E27FC236}">
                <a16:creationId xmlns:a16="http://schemas.microsoft.com/office/drawing/2014/main" id="{DF63C9AD-AE6E-4512-8171-91612E84CCF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9" name="Straight Connector 28">
            <a:extLst>
              <a:ext uri="{FF2B5EF4-FFF2-40B4-BE49-F238E27FC236}">
                <a16:creationId xmlns:a16="http://schemas.microsoft.com/office/drawing/2014/main" id="{FE1A49CE-B63D-457A-A180-1C883E1A63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graphicFrame>
        <p:nvGraphicFramePr>
          <p:cNvPr id="7" name="TextBox 4">
            <a:extLst>
              <a:ext uri="{FF2B5EF4-FFF2-40B4-BE49-F238E27FC236}">
                <a16:creationId xmlns:a16="http://schemas.microsoft.com/office/drawing/2014/main" id="{9985F99B-F5C6-F4BD-CB91-8533B4223891}"/>
              </a:ext>
            </a:extLst>
          </p:cNvPr>
          <p:cNvGraphicFramePr/>
          <p:nvPr>
            <p:extLst>
              <p:ext uri="{D42A27DB-BD31-4B8C-83A1-F6EECF244321}">
                <p14:modId xmlns:p14="http://schemas.microsoft.com/office/powerpoint/2010/main" val="2852718418"/>
              </p:ext>
            </p:extLst>
          </p:nvPr>
        </p:nvGraphicFramePr>
        <p:xfrm>
          <a:off x="5141913" y="803275"/>
          <a:ext cx="5913437" cy="46370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386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046FAAD-F0A0-3CBD-F4C0-E723847E7AF7}"/>
              </a:ext>
            </a:extLst>
          </p:cNvPr>
          <p:cNvPicPr>
            <a:picLocks noChangeAspect="1"/>
          </p:cNvPicPr>
          <p:nvPr/>
        </p:nvPicPr>
        <p:blipFill>
          <a:blip r:embed="rId2"/>
          <a:stretch>
            <a:fillRect/>
          </a:stretch>
        </p:blipFill>
        <p:spPr>
          <a:xfrm>
            <a:off x="5406887" y="892844"/>
            <a:ext cx="5656400" cy="2536156"/>
          </a:xfrm>
          <a:prstGeom prst="rect">
            <a:avLst/>
          </a:prstGeom>
        </p:spPr>
      </p:pic>
      <p:sp>
        <p:nvSpPr>
          <p:cNvPr id="8" name="Title 1">
            <a:extLst>
              <a:ext uri="{FF2B5EF4-FFF2-40B4-BE49-F238E27FC236}">
                <a16:creationId xmlns:a16="http://schemas.microsoft.com/office/drawing/2014/main" id="{541C2F10-DBBD-8E1A-052D-EC43ED9ABB80}"/>
              </a:ext>
            </a:extLst>
          </p:cNvPr>
          <p:cNvSpPr>
            <a:spLocks noGrp="1"/>
          </p:cNvSpPr>
          <p:nvPr>
            <p:ph type="ctrTitle"/>
          </p:nvPr>
        </p:nvSpPr>
        <p:spPr>
          <a:xfrm>
            <a:off x="878410" y="430831"/>
            <a:ext cx="3534564" cy="3876125"/>
          </a:xfrm>
        </p:spPr>
        <p:txBody>
          <a:bodyPr anchor="ctr">
            <a:normAutofit fontScale="90000"/>
          </a:bodyPr>
          <a:lstStyle/>
          <a:p>
            <a:r>
              <a:rPr lang="en-US" sz="3000" b="1" dirty="0">
                <a:latin typeface="Century Gothic" panose="020B0502020202020204" pitchFamily="34" charset="0"/>
              </a:rPr>
              <a:t>Management Fee (PUM) COST FORM</a:t>
            </a:r>
            <a:br>
              <a:rPr lang="en-US" sz="3000" b="1" dirty="0">
                <a:latin typeface="Century Gothic" panose="020B0502020202020204" pitchFamily="34" charset="0"/>
              </a:rPr>
            </a:br>
            <a:br>
              <a:rPr lang="en-US" sz="3000" b="1" dirty="0">
                <a:latin typeface="Century Gothic" panose="020B0502020202020204" pitchFamily="34" charset="0"/>
              </a:rPr>
            </a:br>
            <a:r>
              <a:rPr lang="en-US" sz="3000" b="1" dirty="0">
                <a:latin typeface="Century Gothic" panose="020B0502020202020204" pitchFamily="34" charset="0"/>
              </a:rPr>
              <a:t>ATTACHMENT 7</a:t>
            </a:r>
            <a:br>
              <a:rPr lang="en-US" sz="3000" b="1" dirty="0">
                <a:latin typeface="Century Gothic" panose="020B0502020202020204" pitchFamily="34" charset="0"/>
              </a:rPr>
            </a:br>
            <a:br>
              <a:rPr lang="en-US" sz="3000" dirty="0">
                <a:latin typeface="Century Gothic" panose="020B0502020202020204" pitchFamily="34" charset="0"/>
              </a:rPr>
            </a:br>
            <a:r>
              <a:rPr lang="en-US" sz="3000" dirty="0">
                <a:latin typeface="Century Gothic" panose="020B0502020202020204" pitchFamily="34" charset="0"/>
              </a:rPr>
              <a:t>Valid for a minimuM of one hundred and twenty (120) days</a:t>
            </a:r>
            <a:br>
              <a:rPr lang="en-US" sz="3000" dirty="0">
                <a:latin typeface="Century Gothic" panose="020B0502020202020204" pitchFamily="34" charset="0"/>
              </a:rPr>
            </a:br>
            <a:endParaRPr lang="en-US" sz="3000" dirty="0">
              <a:latin typeface="Century Gothic" panose="020B0502020202020204" pitchFamily="34" charset="0"/>
            </a:endParaRPr>
          </a:p>
        </p:txBody>
      </p:sp>
    </p:spTree>
    <p:extLst>
      <p:ext uri="{BB962C8B-B14F-4D97-AF65-F5344CB8AC3E}">
        <p14:creationId xmlns:p14="http://schemas.microsoft.com/office/powerpoint/2010/main" val="1073555822"/>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1036</TotalTime>
  <Words>524</Words>
  <Application>Microsoft Office PowerPoint</Application>
  <PresentationFormat>Widescreen</PresentationFormat>
  <Paragraphs>72</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Century Gothic</vt:lpstr>
      <vt:lpstr>Gill Sans MT</vt:lpstr>
      <vt:lpstr>Poppins</vt:lpstr>
      <vt:lpstr>Wingdings</vt:lpstr>
      <vt:lpstr>Gallery</vt:lpstr>
      <vt:lpstr>AVP-RFP-24-25-03 MANAGEMENT AGENT’s SERVICES    AVP-RFP-24-25-05 management agents services for LIHTC </vt:lpstr>
      <vt:lpstr>PowerPoint Presentation</vt:lpstr>
      <vt:lpstr>PowerPoint Presentation</vt:lpstr>
      <vt:lpstr>PowerPoint Presentation</vt:lpstr>
      <vt:lpstr>PowerPoint Presentation</vt:lpstr>
      <vt:lpstr>COMPOSICIóN  ÁREAS</vt:lpstr>
      <vt:lpstr>Technical Proposal Requirements</vt:lpstr>
      <vt:lpstr>GENERAL PROPOSAL REQUIREMENTS</vt:lpstr>
      <vt:lpstr>Management Fee (PUM) COST FORM  ATTACHMENT 7  Valid for a minimuM of one hundred and twenty (120) days </vt:lpstr>
      <vt:lpstr> Financial determination </vt:lpstr>
      <vt:lpstr>    Contract Term             CONTRACT TERM The term of the contract will be for a period of up to two (2) years from the date of execution of the contract.  PRPHA will have the option, in its sole discretion, to award up to two additional one-year option periods.  </vt:lpstr>
      <vt:lpstr>Submission of Inquiries to Ricardo J. Rosario Acevedo, ADM. asOCIADO, AREA DE ADQUISICIONES Y CONTRATACION A PROCUREMENT@AVP.PR.GOV</vt:lpstr>
      <vt:lpstr>RFP SCHEDULE</vt:lpstr>
      <vt:lpstr>PowerPoint Presentation</vt:lpstr>
      <vt:lpstr>SECTION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RFP MANAGEMENT AGENT SERVICES &amp; LIHTC</dc:title>
  <dc:creator>Awilda Salaman Canales</dc:creator>
  <cp:lastModifiedBy>Awilda Salaman Canales</cp:lastModifiedBy>
  <cp:revision>66</cp:revision>
  <cp:lastPrinted>2025-07-02T18:23:06Z</cp:lastPrinted>
  <dcterms:created xsi:type="dcterms:W3CDTF">2020-06-09T17:23:43Z</dcterms:created>
  <dcterms:modified xsi:type="dcterms:W3CDTF">2025-07-03T12:46:50Z</dcterms:modified>
</cp:coreProperties>
</file>